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256" r:id="rId2"/>
    <p:sldId id="316" r:id="rId3"/>
    <p:sldId id="293" r:id="rId4"/>
    <p:sldId id="315" r:id="rId5"/>
    <p:sldId id="314" r:id="rId6"/>
    <p:sldId id="313" r:id="rId7"/>
    <p:sldId id="312" r:id="rId8"/>
    <p:sldId id="311" r:id="rId9"/>
    <p:sldId id="310" r:id="rId10"/>
    <p:sldId id="309" r:id="rId11"/>
    <p:sldId id="308" r:id="rId12"/>
    <p:sldId id="307" r:id="rId13"/>
    <p:sldId id="306" r:id="rId14"/>
    <p:sldId id="305" r:id="rId15"/>
    <p:sldId id="320" r:id="rId16"/>
    <p:sldId id="321" r:id="rId17"/>
    <p:sldId id="329" r:id="rId18"/>
    <p:sldId id="330" r:id="rId19"/>
    <p:sldId id="331" r:id="rId20"/>
    <p:sldId id="304" r:id="rId21"/>
    <p:sldId id="303" r:id="rId22"/>
    <p:sldId id="302" r:id="rId23"/>
    <p:sldId id="301" r:id="rId24"/>
    <p:sldId id="300" r:id="rId25"/>
    <p:sldId id="332" r:id="rId26"/>
    <p:sldId id="333" r:id="rId27"/>
    <p:sldId id="299" r:id="rId28"/>
    <p:sldId id="298" r:id="rId29"/>
    <p:sldId id="297" r:id="rId30"/>
    <p:sldId id="334" r:id="rId31"/>
    <p:sldId id="335" r:id="rId32"/>
    <p:sldId id="336" r:id="rId33"/>
    <p:sldId id="337" r:id="rId34"/>
    <p:sldId id="296" r:id="rId35"/>
    <p:sldId id="295" r:id="rId36"/>
    <p:sldId id="294" r:id="rId37"/>
    <p:sldId id="338" r:id="rId38"/>
    <p:sldId id="339" r:id="rId39"/>
    <p:sldId id="292" r:id="rId40"/>
    <p:sldId id="291" r:id="rId41"/>
    <p:sldId id="290" r:id="rId42"/>
    <p:sldId id="288" r:id="rId43"/>
    <p:sldId id="340" r:id="rId44"/>
    <p:sldId id="341" r:id="rId45"/>
    <p:sldId id="287" r:id="rId46"/>
    <p:sldId id="286" r:id="rId47"/>
    <p:sldId id="285" r:id="rId48"/>
    <p:sldId id="284" r:id="rId49"/>
    <p:sldId id="283" r:id="rId50"/>
    <p:sldId id="342" r:id="rId51"/>
    <p:sldId id="343" r:id="rId52"/>
    <p:sldId id="344" r:id="rId53"/>
    <p:sldId id="282" r:id="rId54"/>
    <p:sldId id="281" r:id="rId55"/>
    <p:sldId id="280" r:id="rId56"/>
    <p:sldId id="279" r:id="rId57"/>
    <p:sldId id="278" r:id="rId58"/>
    <p:sldId id="277" r:id="rId59"/>
    <p:sldId id="276" r:id="rId60"/>
    <p:sldId id="345" r:id="rId61"/>
    <p:sldId id="346" r:id="rId62"/>
    <p:sldId id="347" r:id="rId63"/>
    <p:sldId id="275" r:id="rId64"/>
    <p:sldId id="274" r:id="rId65"/>
    <p:sldId id="317" r:id="rId66"/>
    <p:sldId id="318" r:id="rId67"/>
    <p:sldId id="319" r:id="rId68"/>
    <p:sldId id="322" r:id="rId69"/>
    <p:sldId id="323" r:id="rId70"/>
    <p:sldId id="324" r:id="rId71"/>
    <p:sldId id="325" r:id="rId72"/>
    <p:sldId id="326" r:id="rId73"/>
    <p:sldId id="327" r:id="rId74"/>
    <p:sldId id="328" r:id="rId75"/>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3333FF"/>
    <a:srgbClr val="33CC33"/>
    <a:srgbClr val="FF3300"/>
    <a:srgbClr val="FFCCCC"/>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3006" y="-114"/>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pPr>
              <a:defRPr/>
            </a:pPr>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pPr>
              <a:defRPr/>
            </a:pPr>
            <a:fld id="{7051A8C2-9061-4CA3-B638-C3F8255CC5A1}" type="datetimeFigureOut">
              <a:rPr lang="en-US"/>
              <a:pPr>
                <a:defRPr/>
              </a:pPr>
              <a:t>1/28/2014</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US" noProof="0" smtClean="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pPr>
              <a:defRPr/>
            </a:pPr>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pPr>
              <a:defRPr/>
            </a:pPr>
            <a:fld id="{03D8EA3D-AA43-4D66-A8AB-95DA957CFBE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03DCF8-B7BF-451C-8454-F86FE79BBD92}"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E2F965-45E6-4752-B2F0-14D237AF9983}"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3F93C4-90E1-4538-9B78-FBF062966333}"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53F152-D8C0-41B8-8A1C-72996D7915D7}"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584826-36DC-4D68-9A9D-0A9451FEFC9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745EF9-4388-456E-A557-40D196B8BDF6}"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1FD9D-B52E-4777-BE8C-92DE27F0A86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5A3E1F-3EB8-4D24-848F-16281E26699D}"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714AF5-06FC-4FD1-8675-D24B7287E587}"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6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E69309-5525-4916-BAB6-4CCCCA786444}"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686EA4-6E00-4BF7-8472-1F099AFBD7CA}"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9CF6D9-5D76-4318-AF37-6AEE63BFD948}"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41987D-F407-46E7-97BC-41E2DC367DFA}"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ABA999-59CA-4538-BB27-1930287BC6D0}"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2D135F-BA2B-4B4E-9DB9-0F29D53BC056}"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644DD-712E-4F13-B8DF-14AB28551241}"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662F80-DC14-469F-87CE-A58C2061F543}"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3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8CC232-C2EA-44ED-A202-91E4B0B022CD}"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44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21C6C0-88C8-4A7A-B02B-1DF5E20F9CFD}"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4A6766-28B0-4E35-83A8-DDC73A6E1B06}"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966D82-9DE2-4812-A7B4-686548E2F497}"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5F8529-AAF2-490B-885B-EF3B8095E005}"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91D0F2-CF5D-4E9B-B342-8A6CA4242747}"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85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1AE2B6-FDC7-402A-80CE-DA15B34FD1A1}"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9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8F2EB1-D73A-44A3-B5B8-DB0ED1A9948F}"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05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1F02A1-FB0C-45F2-8B78-D33DDC88A175}"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70CFB7-FF5C-4AC9-BFEF-4C5A16DAC6AC}"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FCE8FE-CC3A-4297-B608-084CF94E6FCA}"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857D99-6889-498B-A979-27DB4EBAEAB2}"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46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BA90EC-A2DC-4A91-96E4-EF1E2ED6B1B0}"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62E71B-1CE9-41D9-BE1B-A671F9304029}"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32A4FC-E490-4B37-ADAE-9579D248DD3C}"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77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A1F876-BD0E-4500-BEDD-9AB120D2B079}"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3A6F82-9297-4D5A-B49B-1C4A55B95D9D}"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5BAA3F-EA36-4920-9ECC-DA12342B9729}"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4B017D-748D-4928-A5F8-DB73107A51A8}"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59636B-FF85-4E9D-9F1C-E16C4FF23021}"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797835-C4BD-4255-B4DD-DF948D9E59BA}" type="slidenum">
              <a:rPr lang="en-US" smtClean="0"/>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28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8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24D446-9EE7-4B53-BDA8-6126431CE71E}"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39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F44A45-6528-4C8B-8314-F3987D1E746F}" type="slidenum">
              <a:rPr lang="en-US" smtClean="0"/>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49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4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6D12AA-D72F-4AF7-8EB3-935B3A54B5E4}" type="slidenum">
              <a:rPr lang="en-US" smtClean="0"/>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59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FAD222-F859-4954-A275-3933ECD77376}" type="slidenum">
              <a:rPr lang="en-US" smtClean="0"/>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69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6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729ACB-6037-46AB-8B92-EDD40EBD8640}" type="slidenum">
              <a:rPr lang="en-US" smtClean="0"/>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B0DECB-A5FC-438B-996C-C06CE2E12BE5}" type="slidenum">
              <a:rPr lang="en-US" smtClean="0"/>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358814-6F08-48A4-9920-E7B2C86CCA28}"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9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14DABB-0AE6-407A-B238-977DBD5BF95F}" type="slidenum">
              <a:rPr lang="en-US" smtClean="0"/>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B4F111-AC7E-42AD-99F0-08F63BF7EE36}" type="slidenum">
              <a:rPr lang="en-US" smtClean="0"/>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1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1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F54A6E-92A1-47E4-9A3C-43EE0A78DC6D}" type="slidenum">
              <a:rPr lang="en-US" smtClean="0"/>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2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32DCBF-C139-4044-B3D2-51F79F512684}" type="slidenum">
              <a:rPr lang="en-US" smtClean="0"/>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B6F7EC-2D46-4FCB-B217-4D8392691BD6}" type="slidenum">
              <a:rPr lang="en-US" smtClean="0"/>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4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2254B4-E5A5-4DF6-9D64-3FE654D72236}" type="slidenum">
              <a:rPr lang="en-US" smtClean="0"/>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5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E517D0-23F4-4447-9726-651674FA27AE}" type="slidenum">
              <a:rPr lang="en-US" smtClean="0"/>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6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65B612-CD3C-4536-B075-D212EA198178}" type="slidenum">
              <a:rPr lang="en-US" smtClean="0"/>
              <a:pPr/>
              <a:t>57</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7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F9031C-DF9A-4580-8E47-5F17D369C52A}" type="slidenum">
              <a:rPr lang="en-US" smtClean="0"/>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8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5D42C0-0ADB-4F55-B989-1FD4FAFAC14E}" type="slidenum">
              <a:rPr lang="en-US" smtClean="0"/>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0B9936-7878-463F-B17B-387185C16780}" type="slidenum">
              <a:rPr lang="en-US" smtClean="0"/>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E84B7D3-540D-4E1A-9625-5C5A8935AC69}" type="slidenum">
              <a:rPr lang="en-US" smtClean="0"/>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0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0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289474-FCBC-4E48-BCCE-443EBCF3966C}" type="slidenum">
              <a:rPr lang="en-US" smtClean="0"/>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845744-8290-4369-A5E5-D3131305347D}" type="slidenum">
              <a:rPr lang="en-US" smtClean="0"/>
              <a:pPr/>
              <a:t>62</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A79C51-3D3D-48F1-B9E2-6C8EA5C4D205}" type="slidenum">
              <a:rPr lang="en-US" smtClean="0"/>
              <a:pPr/>
              <a:t>63</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018744-A5E4-4B19-97C6-C4BCC4FF279B}" type="slidenum">
              <a:rPr lang="en-US" smtClean="0"/>
              <a:pPr/>
              <a:t>64</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C9117C-814A-4AEA-8D90-5C64372B6D87}" type="slidenum">
              <a:rPr lang="en-US" smtClean="0"/>
              <a:pPr/>
              <a:t>65</a:t>
            </a:fld>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5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5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6FFBD1-E7FD-4657-8F4E-43444CAD9756}" type="slidenum">
              <a:rPr lang="en-US" smtClean="0"/>
              <a:pPr/>
              <a:t>66</a:t>
            </a:fld>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6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891DF-3604-4B5C-B432-AA0CFDEA119E}" type="slidenum">
              <a:rPr lang="en-US" smtClean="0"/>
              <a:pPr/>
              <a:t>67</a:t>
            </a:fld>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7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7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7F2B98-E7DD-4B65-9D95-59CF51611BD8}" type="slidenum">
              <a:rPr lang="en-US" smtClean="0"/>
              <a:pPr/>
              <a:t>68</a:t>
            </a:fld>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8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BE19A5-3541-4260-AC88-12EA0C4AF0BC}" type="slidenum">
              <a:rPr lang="en-US" smtClean="0"/>
              <a:pPr/>
              <a:t>69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4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D453FE-2DCF-4D09-AB63-247CD4AF4E2A}" type="slidenum">
              <a:rPr lang="en-US" smtClean="0"/>
              <a:pPr/>
              <a:t>7</a:t>
            </a:fld>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49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9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211FAA-16F3-4A9F-B82C-91400AD9EA0E}" type="slidenum">
              <a:rPr lang="en-US" smtClean="0"/>
              <a:pPr/>
              <a:t>70</a:t>
            </a:fld>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0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B3CEDA-7071-4B93-BF69-3C57D1C4B5DF}" type="slidenum">
              <a:rPr lang="en-US" smtClean="0"/>
              <a:pPr/>
              <a:t>71</a:t>
            </a:fld>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1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744566-5996-4C67-90A7-BEC448D9D860}" type="slidenum">
              <a:rPr lang="en-US" smtClean="0"/>
              <a:pPr/>
              <a:t>72</a:t>
            </a:fld>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2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A30425-B100-4BE1-AFC6-50811D35E15F}" type="slidenum">
              <a:rPr lang="en-US" smtClean="0"/>
              <a:pPr/>
              <a:t>73</a:t>
            </a:fld>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153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5CCF13-6DB1-4F92-AD1E-96A560B23D7D}" type="slidenum">
              <a:rPr lang="en-US" smtClean="0"/>
              <a:pPr/>
              <a:t>74</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6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8FFDBF-5F82-4481-9281-AF9A146BFD99}"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7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F8E413-ECB5-4182-8935-B30934324B0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4CCF0A-D4C1-4976-B217-60104473DC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423447-8E31-449D-BB2A-1385BD3AF3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539B4D-5721-4A63-B462-1920FF7E11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A35BCB-EB8C-479A-87EA-261F6608212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B62C5D-2899-4C0B-96D8-EE81F9693EA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81FE05-087C-4887-89BC-93E2282F08B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87CF1A3-A57E-469F-A07E-635AD9F3DDB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2201699-E3CE-4FE4-8F4E-EAF88A17B71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6932F77-D88B-4ACD-B13A-725841B669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53112B-0443-4B06-807E-D583FD92E08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FB9C8B-CDE6-46BE-A211-13C5716B114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B8F4F7ED-7B16-4F3E-A1F2-15042A869D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rrosionawrenes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685800" y="1524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2053" name="Rectangle 5"/>
          <p:cNvSpPr>
            <a:spLocks noGrp="1" noChangeArrowheads="1"/>
          </p:cNvSpPr>
          <p:nvPr>
            <p:ph type="subTitle" idx="1"/>
          </p:nvPr>
        </p:nvSpPr>
        <p:spPr>
          <a:xfrm>
            <a:off x="1371600" y="2209800"/>
            <a:ext cx="6400800" cy="4191000"/>
          </a:xfrm>
          <a:gradFill rotWithShape="1">
            <a:gsLst>
              <a:gs pos="0">
                <a:schemeClr val="bg2">
                  <a:alpha val="0"/>
                </a:schemeClr>
              </a:gs>
              <a:gs pos="100000">
                <a:srgbClr val="FFCCCC"/>
              </a:gs>
            </a:gsLst>
            <a:lin ang="5400000" scaled="1"/>
          </a:gradFill>
        </p:spPr>
        <p:txBody>
          <a:bodyPr/>
          <a:lstStyle/>
          <a:p>
            <a:pPr eaLnBrk="1" fontAlgn="auto" hangingPunct="1">
              <a:spcBef>
                <a:spcPts val="0"/>
              </a:spcBef>
              <a:spcAft>
                <a:spcPts val="0"/>
              </a:spcAft>
              <a:defRPr/>
            </a:pPr>
            <a:r>
              <a:rPr lang="en-US" sz="2800" b="1" dirty="0">
                <a:solidFill>
                  <a:srgbClr val="3333FF"/>
                </a:solidFill>
                <a:effectLst>
                  <a:outerShdw blurRad="38100" dist="38100" dir="2700000" algn="tl">
                    <a:srgbClr val="000000">
                      <a:alpha val="43137"/>
                    </a:srgbClr>
                  </a:outerShdw>
                </a:effectLst>
              </a:rPr>
              <a:t>Dr G H Thanki</a:t>
            </a:r>
          </a:p>
          <a:p>
            <a:pPr eaLnBrk="1" fontAlgn="auto" hangingPunct="1">
              <a:spcBef>
                <a:spcPts val="0"/>
              </a:spcBef>
              <a:spcAft>
                <a:spcPts val="0"/>
              </a:spcAft>
              <a:defRPr/>
            </a:pPr>
            <a:r>
              <a:rPr lang="en-US" sz="1800" b="1" dirty="0">
                <a:solidFill>
                  <a:srgbClr val="FF0000"/>
                </a:solidFill>
                <a:effectLst>
                  <a:outerShdw blurRad="38100" dist="38100" dir="2700000" algn="tl">
                    <a:srgbClr val="000000">
                      <a:alpha val="43137"/>
                    </a:srgbClr>
                  </a:outerShdw>
                </a:effectLst>
              </a:rPr>
              <a:t>Director &amp; Principal Consultant</a:t>
            </a:r>
          </a:p>
          <a:p>
            <a:pPr eaLnBrk="1" fontAlgn="auto" hangingPunct="1">
              <a:spcBef>
                <a:spcPts val="0"/>
              </a:spcBef>
              <a:spcAft>
                <a:spcPts val="0"/>
              </a:spcAft>
              <a:defRPr/>
            </a:pPr>
            <a:r>
              <a:rPr lang="en-US" sz="1800" dirty="0">
                <a:solidFill>
                  <a:srgbClr val="6600CC"/>
                </a:solidFill>
                <a:effectLst>
                  <a:outerShdw blurRad="38100" dist="38100" dir="2700000" algn="tl">
                    <a:srgbClr val="000000">
                      <a:alpha val="43137"/>
                    </a:srgbClr>
                  </a:outerShdw>
                </a:effectLst>
              </a:rPr>
              <a:t>Corrosion Control &amp; Monitoring Consultancy</a:t>
            </a:r>
          </a:p>
          <a:p>
            <a:pPr eaLnBrk="1" fontAlgn="auto" hangingPunct="1">
              <a:spcBef>
                <a:spcPts val="0"/>
              </a:spcBef>
              <a:spcAft>
                <a:spcPts val="0"/>
              </a:spcAft>
              <a:defRPr/>
            </a:pPr>
            <a:r>
              <a:rPr lang="en-US" sz="1800" dirty="0">
                <a:solidFill>
                  <a:srgbClr val="6600CC"/>
                </a:solidFill>
                <a:effectLst>
                  <a:outerShdw blurRad="38100" dist="38100" dir="2700000" algn="tl">
                    <a:srgbClr val="000000">
                      <a:alpha val="43137"/>
                    </a:srgbClr>
                  </a:outerShdw>
                </a:effectLst>
              </a:rPr>
              <a:t>Vadodara</a:t>
            </a:r>
          </a:p>
          <a:p>
            <a:pPr eaLnBrk="1" fontAlgn="auto" hangingPunct="1">
              <a:spcBef>
                <a:spcPts val="0"/>
              </a:spcBef>
              <a:spcAft>
                <a:spcPts val="0"/>
              </a:spcAft>
              <a:defRPr/>
            </a:pPr>
            <a:r>
              <a:rPr lang="en-US" sz="1800" b="1" dirty="0" smtClean="0">
                <a:solidFill>
                  <a:sysClr val="windowText" lastClr="000000"/>
                </a:solidFill>
                <a:hlinkClick r:id="rId3"/>
              </a:rPr>
              <a:t>www.corrosionawreness.com</a:t>
            </a:r>
            <a:endParaRPr lang="en-US" sz="1800" b="1" dirty="0">
              <a:solidFill>
                <a:sysClr val="windowText" lastClr="000000"/>
              </a:solidFill>
            </a:endParaRPr>
          </a:p>
          <a:p>
            <a:pPr eaLnBrk="1" fontAlgn="auto" hangingPunct="1">
              <a:spcBef>
                <a:spcPts val="0"/>
              </a:spcBef>
              <a:spcAft>
                <a:spcPts val="0"/>
              </a:spcAft>
              <a:defRPr/>
            </a:pPr>
            <a:endParaRPr lang="en-US" sz="1800" dirty="0">
              <a:solidFill>
                <a:sysClr val="windowText" lastClr="000000"/>
              </a:solidFill>
            </a:endParaRPr>
          </a:p>
          <a:p>
            <a:pPr eaLnBrk="1" fontAlgn="auto" hangingPunct="1">
              <a:spcBef>
                <a:spcPts val="0"/>
              </a:spcBef>
              <a:spcAft>
                <a:spcPts val="0"/>
              </a:spcAft>
              <a:defRPr/>
            </a:pPr>
            <a:r>
              <a:rPr lang="en-US" sz="1600" b="1" dirty="0">
                <a:solidFill>
                  <a:schemeClr val="accent2"/>
                </a:solidFill>
                <a:effectLst>
                  <a:outerShdw blurRad="38100" dist="38100" dir="2700000" algn="tl">
                    <a:srgbClr val="000000">
                      <a:alpha val="43137"/>
                    </a:srgbClr>
                  </a:outerShdw>
                </a:effectLst>
              </a:rPr>
              <a:t>Lecture delivered as course leader </a:t>
            </a:r>
          </a:p>
          <a:p>
            <a:pPr eaLnBrk="1" fontAlgn="auto" hangingPunct="1">
              <a:spcBef>
                <a:spcPts val="0"/>
              </a:spcBef>
              <a:spcAft>
                <a:spcPts val="0"/>
              </a:spcAft>
              <a:defRPr/>
            </a:pPr>
            <a:r>
              <a:rPr lang="en-US" sz="1600" b="1" dirty="0">
                <a:solidFill>
                  <a:schemeClr val="accent2"/>
                </a:solidFill>
                <a:effectLst>
                  <a:outerShdw blurRad="38100" dist="38100" dir="2700000" algn="tl">
                    <a:srgbClr val="000000">
                      <a:alpha val="43137"/>
                    </a:srgbClr>
                  </a:outerShdw>
                </a:effectLst>
              </a:rPr>
              <a:t>During Two day Programme on </a:t>
            </a:r>
          </a:p>
          <a:p>
            <a:pPr eaLnBrk="1" fontAlgn="auto" hangingPunct="1">
              <a:spcBef>
                <a:spcPts val="0"/>
              </a:spcBef>
              <a:spcAft>
                <a:spcPts val="0"/>
              </a:spcAft>
              <a:defRPr/>
            </a:pPr>
            <a:endParaRPr lang="en-US" sz="1600" b="1" dirty="0" smtClean="0">
              <a:solidFill>
                <a:srgbClr val="00B0F0"/>
              </a:solidFill>
              <a:effectLst>
                <a:outerShdw blurRad="38100" dist="38100" dir="2700000" algn="tl">
                  <a:srgbClr val="000000">
                    <a:alpha val="43137"/>
                  </a:srgbClr>
                </a:outerShdw>
              </a:effectLst>
            </a:endParaRPr>
          </a:p>
          <a:p>
            <a:pPr eaLnBrk="1" fontAlgn="auto" hangingPunct="1">
              <a:spcBef>
                <a:spcPts val="0"/>
              </a:spcBef>
              <a:spcAft>
                <a:spcPts val="0"/>
              </a:spcAft>
              <a:defRPr/>
            </a:pPr>
            <a:r>
              <a:rPr lang="en-US" sz="1600" b="1" dirty="0" smtClean="0">
                <a:solidFill>
                  <a:srgbClr val="00B0F0"/>
                </a:solidFill>
                <a:effectLst>
                  <a:outerShdw blurRad="38100" dist="38100" dir="2700000" algn="tl">
                    <a:srgbClr val="000000">
                      <a:alpha val="43137"/>
                    </a:srgbClr>
                  </a:outerShdw>
                </a:effectLst>
              </a:rPr>
              <a:t>“</a:t>
            </a:r>
            <a:r>
              <a:rPr lang="en-US" sz="1600" b="1" dirty="0">
                <a:solidFill>
                  <a:srgbClr val="00B0F0"/>
                </a:solidFill>
                <a:effectLst>
                  <a:outerShdw blurRad="38100" dist="38100" dir="2700000" algn="tl">
                    <a:srgbClr val="000000">
                      <a:alpha val="43137"/>
                    </a:srgbClr>
                  </a:outerShdw>
                </a:effectLst>
              </a:rPr>
              <a:t>Advanced Corrosion Management 2014”  </a:t>
            </a:r>
          </a:p>
          <a:p>
            <a:pPr eaLnBrk="1" fontAlgn="auto" hangingPunct="1">
              <a:spcBef>
                <a:spcPts val="0"/>
              </a:spcBef>
              <a:spcAft>
                <a:spcPts val="0"/>
              </a:spcAft>
              <a:defRPr/>
            </a:pPr>
            <a:r>
              <a:rPr lang="en-US" sz="1600" b="1" dirty="0">
                <a:effectLst>
                  <a:outerShdw blurRad="38100" dist="38100" dir="2700000" algn="tl">
                    <a:srgbClr val="000000">
                      <a:alpha val="43137"/>
                    </a:srgbClr>
                  </a:outerShdw>
                </a:effectLst>
              </a:rPr>
              <a:t>Mumbai on 30th &amp; 31st   Jan 2014</a:t>
            </a:r>
          </a:p>
          <a:p>
            <a:pPr eaLnBrk="1" fontAlgn="auto" hangingPunct="1">
              <a:spcBef>
                <a:spcPts val="0"/>
              </a:spcBef>
              <a:spcAft>
                <a:spcPts val="0"/>
              </a:spcAft>
              <a:defRPr/>
            </a:pPr>
            <a:endParaRPr lang="en-US" sz="1600" b="1" dirty="0" smtClean="0">
              <a:solidFill>
                <a:srgbClr val="00B050"/>
              </a:solidFill>
              <a:effectLst>
                <a:outerShdw blurRad="38100" dist="38100" dir="2700000" algn="tl">
                  <a:srgbClr val="000000">
                    <a:alpha val="43137"/>
                  </a:srgbClr>
                </a:outerShdw>
              </a:effectLst>
            </a:endParaRPr>
          </a:p>
          <a:p>
            <a:pPr eaLnBrk="1" fontAlgn="auto" hangingPunct="1">
              <a:spcBef>
                <a:spcPts val="0"/>
              </a:spcBef>
              <a:spcAft>
                <a:spcPts val="0"/>
              </a:spcAft>
              <a:defRPr/>
            </a:pPr>
            <a:r>
              <a:rPr lang="en-US" sz="1600" b="1" dirty="0" smtClean="0">
                <a:solidFill>
                  <a:srgbClr val="00B050"/>
                </a:solidFill>
                <a:effectLst>
                  <a:outerShdw blurRad="38100" dist="38100" dir="2700000" algn="tl">
                    <a:srgbClr val="000000">
                      <a:alpha val="43137"/>
                    </a:srgbClr>
                  </a:outerShdw>
                </a:effectLst>
              </a:rPr>
              <a:t>Organized </a:t>
            </a:r>
            <a:r>
              <a:rPr lang="en-US" sz="1600" b="1" dirty="0">
                <a:solidFill>
                  <a:srgbClr val="00B050"/>
                </a:solidFill>
                <a:effectLst>
                  <a:outerShdw blurRad="38100" dist="38100" dir="2700000" algn="tl">
                    <a:srgbClr val="000000">
                      <a:alpha val="43137"/>
                    </a:srgbClr>
                  </a:outerShdw>
                </a:effectLst>
              </a:rPr>
              <a:t>by </a:t>
            </a:r>
          </a:p>
          <a:p>
            <a:pPr eaLnBrk="1" fontAlgn="auto" hangingPunct="1">
              <a:spcBef>
                <a:spcPts val="0"/>
              </a:spcBef>
              <a:spcAft>
                <a:spcPts val="0"/>
              </a:spcAft>
              <a:defRPr/>
            </a:pPr>
            <a:r>
              <a:rPr lang="en-US" sz="1600" b="1" dirty="0">
                <a:solidFill>
                  <a:srgbClr val="002060"/>
                </a:solidFill>
                <a:effectLst>
                  <a:outerShdw blurRad="38100" dist="38100" dir="2700000" algn="tl">
                    <a:srgbClr val="000000">
                      <a:alpha val="43137"/>
                    </a:srgbClr>
                  </a:outerShdw>
                </a:effectLst>
              </a:rPr>
              <a:t>Indian Knowledge </a:t>
            </a:r>
            <a:r>
              <a:rPr lang="en-US" sz="1600" b="1" dirty="0" smtClean="0">
                <a:solidFill>
                  <a:srgbClr val="002060"/>
                </a:solidFill>
                <a:effectLst>
                  <a:outerShdw blurRad="38100" dist="38100" dir="2700000" algn="tl">
                    <a:srgbClr val="000000">
                      <a:alpha val="43137"/>
                    </a:srgbClr>
                  </a:outerShdw>
                </a:effectLst>
              </a:rPr>
              <a:t>Center</a:t>
            </a:r>
          </a:p>
          <a:p>
            <a:pPr eaLnBrk="1" hangingPunct="1">
              <a:defRPr/>
            </a:pPr>
            <a:endParaRPr lang="en-US"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a:extLst>
            <a:ext uri="{AF507438-7753-43E0-B8FC-AC1667EBCBE1}"/>
          </a:extLst>
        </p:spPr>
        <p:txBody>
          <a:bodyPr/>
          <a:lstStyle/>
          <a:p>
            <a:pPr eaLnBrk="1" hangingPunct="1">
              <a:defRPr/>
            </a:pPr>
            <a:r>
              <a:rPr lang="en-US" sz="4000" smtClean="0">
                <a:solidFill>
                  <a:schemeClr val="tx1"/>
                </a:solidFill>
                <a:effectLst>
                  <a:outerShdw blurRad="38100" dist="38100" dir="2700000" algn="tl">
                    <a:srgbClr val="FFFFFF"/>
                  </a:outerShdw>
                </a:effectLst>
                <a:latin typeface="Impact" pitchFamily="34" charset="0"/>
              </a:rPr>
              <a:t>DESIGN AND CORROSION CONTROL </a:t>
            </a:r>
            <a:br>
              <a:rPr lang="en-US" sz="4000" smtClean="0">
                <a:solidFill>
                  <a:schemeClr val="tx1"/>
                </a:solidFill>
                <a:effectLst>
                  <a:outerShdw blurRad="38100" dist="38100" dir="2700000" algn="tl">
                    <a:srgbClr val="FFFFFF"/>
                  </a:outerShdw>
                </a:effectLst>
                <a:latin typeface="Impact" pitchFamily="34" charset="0"/>
              </a:rPr>
            </a:br>
            <a:r>
              <a:rPr lang="en-US" sz="2800" b="1" smtClean="0">
                <a:solidFill>
                  <a:srgbClr val="FF3300"/>
                </a:solidFill>
                <a:effectLst>
                  <a:outerShdw blurRad="38100" dist="38100" dir="2700000" algn="tl">
                    <a:srgbClr val="000000"/>
                  </a:outerShdw>
                </a:effectLst>
              </a:rPr>
              <a:t>Alert List</a:t>
            </a:r>
            <a:r>
              <a:rPr lang="en-US" sz="4000" smtClean="0"/>
              <a:t> </a:t>
            </a:r>
          </a:p>
        </p:txBody>
      </p:sp>
      <p:sp>
        <p:nvSpPr>
          <p:cNvPr id="57348" name="Rectangle 4"/>
          <p:cNvSpPr>
            <a:spLocks noGrp="1" noChangeArrowheads="1"/>
          </p:cNvSpPr>
          <p:nvPr>
            <p:ph type="body" idx="1"/>
          </p:nvPr>
        </p:nvSpPr>
        <p:spPr/>
        <p:txBody>
          <a:bodyPr/>
          <a:lstStyle/>
          <a:p>
            <a:pPr marL="0" indent="0" algn="ctr" eaLnBrk="1" hangingPunct="1">
              <a:lnSpc>
                <a:spcPct val="80000"/>
              </a:lnSpc>
              <a:buFontTx/>
              <a:buNone/>
              <a:defRPr/>
            </a:pPr>
            <a:r>
              <a:rPr lang="en-US" sz="2000" b="1" smtClean="0">
                <a:solidFill>
                  <a:srgbClr val="3333FF"/>
                </a:solidFill>
                <a:effectLst>
                  <a:outerShdw blurRad="38100" dist="38100" dir="2700000" algn="tl">
                    <a:srgbClr val="C0C0C0"/>
                  </a:outerShdw>
                </a:effectLst>
              </a:rPr>
              <a:t>The following alert list is not for dealing with corrosion after it has happened, but for preventing corrosion at the design stage.</a:t>
            </a:r>
          </a:p>
          <a:p>
            <a:pPr marL="0" indent="0" eaLnBrk="1" hangingPunct="1">
              <a:lnSpc>
                <a:spcPct val="80000"/>
              </a:lnSpc>
              <a:buFontTx/>
              <a:buNone/>
              <a:defRPr/>
            </a:pPr>
            <a:r>
              <a:rPr lang="en-US" sz="2000" b="1" smtClean="0"/>
              <a:t>     </a:t>
            </a:r>
            <a:r>
              <a:rPr lang="en-US" sz="2000" b="1" u="sng" smtClean="0"/>
              <a:t>Design consideration </a:t>
            </a:r>
            <a:r>
              <a:rPr lang="en-US" sz="2000" b="1" u="sng" smtClean="0">
                <a:effectLst>
                  <a:outerShdw blurRad="38100" dist="38100" dir="2700000" algn="tl">
                    <a:srgbClr val="C0C0C0"/>
                  </a:outerShdw>
                </a:effectLst>
              </a:rPr>
              <a:t>factors that can</a:t>
            </a:r>
            <a:r>
              <a:rPr lang="en-US" sz="2000" b="1" u="sng" smtClean="0"/>
              <a:t> influence corrosion</a:t>
            </a:r>
          </a:p>
          <a:p>
            <a:pPr marL="0" indent="0" eaLnBrk="1" hangingPunct="1">
              <a:lnSpc>
                <a:spcPct val="80000"/>
              </a:lnSpc>
              <a:defRPr/>
            </a:pPr>
            <a:r>
              <a:rPr lang="en-US" sz="2000" b="1" smtClean="0"/>
              <a:t>Environment</a:t>
            </a:r>
            <a:r>
              <a:rPr lang="en-US" sz="2000" smtClean="0"/>
              <a:t>:   chemical, natural, storage, transit</a:t>
            </a:r>
            <a:endParaRPr lang="en-US" sz="2000" b="1" smtClean="0"/>
          </a:p>
          <a:p>
            <a:pPr marL="0" indent="0" eaLnBrk="1" hangingPunct="1">
              <a:lnSpc>
                <a:spcPct val="80000"/>
              </a:lnSpc>
              <a:defRPr/>
            </a:pPr>
            <a:r>
              <a:rPr lang="en-US" sz="2000" b="1" smtClean="0"/>
              <a:t>Stress</a:t>
            </a:r>
            <a:r>
              <a:rPr lang="en-US" sz="2000" smtClean="0"/>
              <a:t>:             residual stress from fabrication, static, variable and   alternating operating stresses</a:t>
            </a:r>
            <a:endParaRPr lang="en-US" sz="2000" b="1" smtClean="0"/>
          </a:p>
          <a:p>
            <a:pPr marL="0" indent="0" eaLnBrk="1" hangingPunct="1">
              <a:lnSpc>
                <a:spcPct val="80000"/>
              </a:lnSpc>
              <a:defRPr/>
            </a:pPr>
            <a:r>
              <a:rPr lang="en-US" sz="2000" b="1" smtClean="0"/>
              <a:t>Shape</a:t>
            </a:r>
            <a:r>
              <a:rPr lang="en-US" sz="2000" smtClean="0"/>
              <a:t>:                joints and flanges, crevices and deposits, trapped and contained liquid</a:t>
            </a:r>
            <a:endParaRPr lang="en-US" sz="2000" b="1" smtClean="0"/>
          </a:p>
          <a:p>
            <a:pPr marL="0" indent="0" eaLnBrk="1" hangingPunct="1">
              <a:lnSpc>
                <a:spcPct val="80000"/>
              </a:lnSpc>
              <a:defRPr/>
            </a:pPr>
            <a:r>
              <a:rPr lang="en-US" sz="2000" b="1" smtClean="0"/>
              <a:t>Compatibility</a:t>
            </a:r>
            <a:r>
              <a:rPr lang="en-US" sz="2000" smtClean="0"/>
              <a:t>: metals with metals, metals with other materials, quality control of   materials</a:t>
            </a:r>
            <a:endParaRPr lang="en-US" sz="2000" b="1" smtClean="0"/>
          </a:p>
          <a:p>
            <a:pPr marL="0" indent="0" eaLnBrk="1" hangingPunct="1">
              <a:lnSpc>
                <a:spcPct val="80000"/>
              </a:lnSpc>
              <a:defRPr/>
            </a:pPr>
            <a:r>
              <a:rPr lang="en-US" sz="2000" b="1" smtClean="0"/>
              <a:t>Movement:      </a:t>
            </a:r>
            <a:r>
              <a:rPr lang="en-US" sz="2000" smtClean="0"/>
              <a:t>flowing fluids, parts moving in fluids, two and three phase flow, entrained solids, vibration and pulsing</a:t>
            </a:r>
            <a:endParaRPr lang="en-US" sz="2000" b="1" smtClean="0"/>
          </a:p>
          <a:p>
            <a:pPr marL="0" indent="0" eaLnBrk="1" hangingPunct="1">
              <a:lnSpc>
                <a:spcPct val="80000"/>
              </a:lnSpc>
              <a:defRPr/>
            </a:pPr>
            <a:r>
              <a:rPr lang="en-US" sz="2000" b="1" smtClean="0"/>
              <a:t>Temperature</a:t>
            </a:r>
            <a:r>
              <a:rPr lang="en-US" sz="2000" smtClean="0"/>
              <a:t>:   oxidation, scales and tarnishes, Heat-transfer effects, molten deposits, condensation and dew points</a:t>
            </a:r>
            <a:endParaRPr lang="en-US" sz="2000" b="1" smtClean="0"/>
          </a:p>
          <a:p>
            <a:pPr marL="0" indent="0" eaLnBrk="1" hangingPunct="1">
              <a:lnSpc>
                <a:spcPct val="80000"/>
              </a:lnSpc>
              <a:defRPr/>
            </a:pPr>
            <a:r>
              <a:rPr lang="en-US" sz="2000" b="1" smtClean="0"/>
              <a:t>Control</a:t>
            </a:r>
            <a:r>
              <a:rPr lang="en-US" sz="2000" smtClean="0"/>
              <a:t>:           surface cleaning and preparation, coatings, cathodic protection, inhibitors, data logging, inspection, planned maintenance</a:t>
            </a:r>
          </a:p>
        </p:txBody>
      </p:sp>
      <p:sp>
        <p:nvSpPr>
          <p:cNvPr id="57349" name="AutoShape 5"/>
          <p:cNvSpPr>
            <a:spLocks noChangeArrowheads="1"/>
          </p:cNvSpPr>
          <p:nvPr/>
        </p:nvSpPr>
        <p:spPr bwMode="auto">
          <a:xfrm>
            <a:off x="3429000" y="838200"/>
            <a:ext cx="2362200" cy="838200"/>
          </a:xfrm>
          <a:prstGeom prst="downArrowCallout">
            <a:avLst>
              <a:gd name="adj1" fmla="val 70455"/>
              <a:gd name="adj2" fmla="val 70455"/>
              <a:gd name="adj3" fmla="val 16667"/>
              <a:gd name="adj4" fmla="val 66667"/>
            </a:avLst>
          </a:prstGeom>
          <a:gradFill rotWithShape="1">
            <a:gsLst>
              <a:gs pos="0">
                <a:schemeClr val="hlink">
                  <a:alpha val="0"/>
                </a:schemeClr>
              </a:gs>
              <a:gs pos="100000">
                <a:schemeClr val="hlink">
                  <a:gamma/>
                  <a:tint val="19216"/>
                  <a:invGamma/>
                </a:schemeClr>
              </a:gs>
            </a:gsLst>
            <a:lin ang="5400000" scaled="1"/>
          </a:gradFill>
          <a:ln w="9525">
            <a:solidFill>
              <a:schemeClr val="accent1"/>
            </a:solidFill>
            <a:miter lim="800000"/>
            <a:headEnd/>
            <a:tailEnd/>
          </a:ln>
          <a:effectLst/>
          <a:extLst>
            <a:ext uri="{AF507438-7753-43E0-B8FC-AC1667EBCBE1}"/>
          </a:extLst>
        </p:spPr>
        <p:txBody>
          <a:bodyPr wrap="none" anchor="ctr"/>
          <a:lstStyle/>
          <a:p>
            <a:pPr>
              <a:defRPr/>
            </a:pP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762000" y="2286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ENVIRONMENT</a:t>
            </a:r>
            <a:endParaRPr lang="en-US" smtClean="0">
              <a:solidFill>
                <a:srgbClr val="3333FF"/>
              </a:solidFill>
              <a:effectLst>
                <a:outerShdw blurRad="38100" dist="38100" dir="2700000" algn="tl">
                  <a:srgbClr val="000000"/>
                </a:outerShdw>
              </a:effectLst>
            </a:endParaRPr>
          </a:p>
        </p:txBody>
      </p:sp>
      <p:sp>
        <p:nvSpPr>
          <p:cNvPr id="56323" name="Rectangle 3"/>
          <p:cNvSpPr>
            <a:spLocks noGrp="1" noChangeArrowheads="1"/>
          </p:cNvSpPr>
          <p:nvPr>
            <p:ph type="subTitle" idx="1"/>
          </p:nvPr>
        </p:nvSpPr>
        <p:spPr>
          <a:xfrm>
            <a:off x="0" y="1828800"/>
            <a:ext cx="9144000" cy="4800600"/>
          </a:xfrm>
          <a:solidFill>
            <a:schemeClr val="bg1">
              <a:alpha val="0"/>
            </a:schemeClr>
          </a:solidFill>
        </p:spPr>
        <p:txBody>
          <a:bodyPr/>
          <a:lstStyle/>
          <a:p>
            <a:pPr eaLnBrk="1" hangingPunct="1">
              <a:lnSpc>
                <a:spcPct val="80000"/>
              </a:lnSpc>
              <a:defRPr/>
            </a:pPr>
            <a:r>
              <a:rPr lang="en-US" sz="2800" smtClean="0">
                <a:effectLst>
                  <a:outerShdw blurRad="38100" dist="38100" dir="2700000" algn="tl">
                    <a:srgbClr val="C0C0C0"/>
                  </a:outerShdw>
                </a:effectLst>
              </a:rPr>
              <a:t>The type of environment to which a material is exposed is a major factor in determining the type and severity of corrosion undergone. Minor constituents of the surroundings can be critical, aggravating or suppressing corrosive attack. Geographical location is also important, as id the influence of weather and season at the time of construction, repair, etc.</a:t>
            </a:r>
            <a:endParaRPr lang="en-US" sz="2800" b="1" smtClean="0">
              <a:effectLst>
                <a:outerShdw blurRad="38100" dist="38100" dir="2700000" algn="tl">
                  <a:srgbClr val="C0C0C0"/>
                </a:outerShdw>
              </a:effectLst>
            </a:endParaRPr>
          </a:p>
          <a:p>
            <a:pPr eaLnBrk="1" hangingPunct="1">
              <a:lnSpc>
                <a:spcPct val="80000"/>
              </a:lnSpc>
              <a:defRPr/>
            </a:pPr>
            <a:r>
              <a:rPr lang="en-US" sz="2800" b="1" smtClean="0">
                <a:solidFill>
                  <a:srgbClr val="3333FF"/>
                </a:solidFill>
                <a:effectLst>
                  <a:outerShdw blurRad="38100" dist="38100" dir="2700000" algn="tl">
                    <a:srgbClr val="C0C0C0"/>
                  </a:outerShdw>
                </a:effectLst>
              </a:rPr>
              <a:t>Natural Environments</a:t>
            </a:r>
          </a:p>
          <a:p>
            <a:pPr eaLnBrk="1" hangingPunct="1">
              <a:lnSpc>
                <a:spcPct val="80000"/>
              </a:lnSpc>
              <a:defRPr/>
            </a:pPr>
            <a:r>
              <a:rPr lang="en-US" sz="2800" b="1" u="sng" smtClean="0">
                <a:solidFill>
                  <a:srgbClr val="3333FF"/>
                </a:solidFill>
                <a:effectLst>
                  <a:outerShdw blurRad="38100" dist="38100" dir="2700000" algn="tl">
                    <a:srgbClr val="C0C0C0"/>
                  </a:outerShdw>
                </a:effectLst>
              </a:rPr>
              <a:t>Air</a:t>
            </a:r>
          </a:p>
          <a:p>
            <a:pPr lvl="1" eaLnBrk="1" hangingPunct="1">
              <a:lnSpc>
                <a:spcPct val="80000"/>
              </a:lnSpc>
              <a:buFontTx/>
              <a:buChar char="–"/>
              <a:defRPr/>
            </a:pPr>
            <a:r>
              <a:rPr lang="en-US" sz="2400" b="1" smtClean="0">
                <a:solidFill>
                  <a:srgbClr val="3333FF"/>
                </a:solidFill>
                <a:effectLst>
                  <a:outerShdw blurRad="38100" dist="38100" dir="2700000" algn="tl">
                    <a:srgbClr val="C0C0C0"/>
                  </a:outerShdw>
                </a:effectLst>
              </a:rPr>
              <a:t> </a:t>
            </a:r>
            <a:r>
              <a:rPr lang="en-US" sz="2400" smtClean="0">
                <a:solidFill>
                  <a:srgbClr val="3333FF"/>
                </a:solidFill>
                <a:effectLst>
                  <a:outerShdw blurRad="38100" dist="38100" dir="2700000" algn="tl">
                    <a:srgbClr val="C0C0C0"/>
                  </a:outerShdw>
                </a:effectLst>
              </a:rPr>
              <a:t>Rural</a:t>
            </a:r>
            <a:r>
              <a:rPr lang="en-US" sz="2400" smtClean="0">
                <a:effectLst>
                  <a:outerShdw blurRad="38100" dist="38100" dir="2700000" algn="tl">
                    <a:srgbClr val="C0C0C0"/>
                  </a:outerShdw>
                </a:effectLst>
              </a:rPr>
              <a:t> (farming, fertilisers, ammonia)</a:t>
            </a:r>
          </a:p>
          <a:p>
            <a:pPr lvl="1" eaLnBrk="1" hangingPunct="1">
              <a:lnSpc>
                <a:spcPct val="80000"/>
              </a:lnSpc>
              <a:buFontTx/>
              <a:buChar char="–"/>
              <a:defRPr/>
            </a:pPr>
            <a:r>
              <a:rPr lang="en-US" sz="2400" smtClean="0">
                <a:effectLst>
                  <a:outerShdw blurRad="38100" dist="38100" dir="2700000" algn="tl">
                    <a:srgbClr val="C0C0C0"/>
                  </a:outerShdw>
                </a:effectLst>
              </a:rPr>
              <a:t> </a:t>
            </a:r>
            <a:r>
              <a:rPr lang="en-US" sz="2400" smtClean="0">
                <a:solidFill>
                  <a:srgbClr val="3333FF"/>
                </a:solidFill>
                <a:effectLst>
                  <a:outerShdw blurRad="38100" dist="38100" dir="2700000" algn="tl">
                    <a:srgbClr val="C0C0C0"/>
                  </a:outerShdw>
                </a:effectLst>
              </a:rPr>
              <a:t>Coastal</a:t>
            </a:r>
            <a:r>
              <a:rPr lang="en-US" sz="2400" smtClean="0">
                <a:effectLst>
                  <a:outerShdw blurRad="38100" dist="38100" dir="2700000" algn="tl">
                    <a:srgbClr val="C0C0C0"/>
                  </a:outerShdw>
                </a:effectLst>
              </a:rPr>
              <a:t>, marine (chloride)</a:t>
            </a:r>
          </a:p>
          <a:p>
            <a:pPr lvl="1" eaLnBrk="1" hangingPunct="1">
              <a:lnSpc>
                <a:spcPct val="80000"/>
              </a:lnSpc>
              <a:buFontTx/>
              <a:buChar char="–"/>
              <a:defRPr/>
            </a:pPr>
            <a:r>
              <a:rPr lang="en-US" sz="2400" smtClean="0">
                <a:solidFill>
                  <a:srgbClr val="3333FF"/>
                </a:solidFill>
                <a:effectLst>
                  <a:outerShdw blurRad="38100" dist="38100" dir="2700000" algn="tl">
                    <a:srgbClr val="C0C0C0"/>
                  </a:outerShdw>
                </a:effectLst>
              </a:rPr>
              <a:t>Industrial, urban</a:t>
            </a:r>
            <a:r>
              <a:rPr lang="en-US" sz="2400" smtClean="0">
                <a:effectLst>
                  <a:outerShdw blurRad="38100" dist="38100" dir="2700000" algn="tl">
                    <a:srgbClr val="C0C0C0"/>
                  </a:outerShdw>
                </a:effectLst>
              </a:rPr>
              <a:t> (sulphur dioxide, soot and acid rain)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p:txBody>
          <a:bodyPr/>
          <a:lstStyle/>
          <a:p>
            <a:pPr eaLnBrk="1" hangingPunct="1">
              <a:defRPr/>
            </a:pPr>
            <a:r>
              <a:rPr lang="en-US" smtClean="0">
                <a:solidFill>
                  <a:schemeClr val="tx1"/>
                </a:solidFill>
                <a:effectLst>
                  <a:outerShdw blurRad="38100" dist="38100" dir="2700000" algn="tl">
                    <a:srgbClr val="C0C0C0"/>
                  </a:outerShdw>
                </a:effectLst>
                <a:latin typeface="Impact" pitchFamily="34" charset="0"/>
              </a:rPr>
              <a:t>DESIGN AND CORROSION CONTROL</a:t>
            </a:r>
            <a:br>
              <a:rPr lang="en-US" smtClean="0">
                <a:solidFill>
                  <a:schemeClr val="tx1"/>
                </a:solidFill>
                <a:effectLst>
                  <a:outerShdw blurRad="38100" dist="38100" dir="2700000" algn="tl">
                    <a:srgbClr val="C0C0C0"/>
                  </a:outerShdw>
                </a:effectLst>
                <a:latin typeface="Impact" pitchFamily="34" charset="0"/>
              </a:rPr>
            </a:br>
            <a:r>
              <a:rPr lang="en-US" sz="2400" b="1" smtClean="0">
                <a:solidFill>
                  <a:srgbClr val="3333FF"/>
                </a:solidFill>
                <a:effectLst>
                  <a:outerShdw blurRad="38100" dist="38100" dir="2700000" algn="tl">
                    <a:srgbClr val="C0C0C0"/>
                  </a:outerShdw>
                </a:effectLst>
              </a:rPr>
              <a:t>ENVIRONMENT</a:t>
            </a:r>
          </a:p>
        </p:txBody>
      </p:sp>
      <p:sp>
        <p:nvSpPr>
          <p:cNvPr id="55301" name="Rectangle 5"/>
          <p:cNvSpPr>
            <a:spLocks noGrp="1" noChangeArrowheads="1"/>
          </p:cNvSpPr>
          <p:nvPr>
            <p:ph type="body" idx="1"/>
          </p:nvPr>
        </p:nvSpPr>
        <p:spPr/>
        <p:txBody>
          <a:bodyPr/>
          <a:lstStyle/>
          <a:p>
            <a:pPr eaLnBrk="1" hangingPunct="1">
              <a:lnSpc>
                <a:spcPct val="90000"/>
              </a:lnSpc>
              <a:defRPr/>
            </a:pPr>
            <a:r>
              <a:rPr lang="en-US" b="1" u="sng" smtClean="0">
                <a:solidFill>
                  <a:srgbClr val="3333FF"/>
                </a:solidFill>
                <a:effectLst>
                  <a:outerShdw blurRad="38100" dist="38100" dir="2700000" algn="tl">
                    <a:srgbClr val="C0C0C0"/>
                  </a:outerShdw>
                </a:effectLst>
              </a:rPr>
              <a:t>Waters</a:t>
            </a:r>
            <a:endParaRPr lang="en-US" u="sng" smtClean="0">
              <a:solidFill>
                <a:srgbClr val="3333FF"/>
              </a:solidFill>
              <a:effectLst>
                <a:outerShdw blurRad="38100" dist="38100" dir="2700000" algn="tl">
                  <a:srgbClr val="C0C0C0"/>
                </a:outerShdw>
              </a:effectLst>
            </a:endParaRPr>
          </a:p>
          <a:p>
            <a:pPr lvl="1" eaLnBrk="1" hangingPunct="1">
              <a:lnSpc>
                <a:spcPct val="90000"/>
              </a:lnSpc>
              <a:defRPr/>
            </a:pPr>
            <a:r>
              <a:rPr lang="en-US" smtClean="0"/>
              <a:t>Rivers, lakes, wells, water pipelines, dams, sea water (tidal, ‘splash zones’), estuaries, harbours (in most of these, chlorides are significant, as well as a variety of corrosive biological agents).</a:t>
            </a:r>
            <a:endParaRPr lang="en-US" b="1" smtClean="0"/>
          </a:p>
          <a:p>
            <a:pPr eaLnBrk="1" hangingPunct="1">
              <a:lnSpc>
                <a:spcPct val="90000"/>
              </a:lnSpc>
              <a:defRPr/>
            </a:pPr>
            <a:r>
              <a:rPr lang="en-US" b="1" u="sng" smtClean="0">
                <a:solidFill>
                  <a:srgbClr val="3333FF"/>
                </a:solidFill>
                <a:effectLst>
                  <a:outerShdw blurRad="38100" dist="38100" dir="2700000" algn="tl">
                    <a:srgbClr val="C0C0C0"/>
                  </a:outerShdw>
                </a:effectLst>
              </a:rPr>
              <a:t>Soils</a:t>
            </a:r>
          </a:p>
          <a:p>
            <a:pPr lvl="1" eaLnBrk="1" hangingPunct="1">
              <a:lnSpc>
                <a:spcPct val="90000"/>
              </a:lnSpc>
              <a:defRPr/>
            </a:pPr>
            <a:r>
              <a:rPr lang="en-US" smtClean="0"/>
              <a:t>Clays, chalk, loam, drainage, acidity, access of air, bacterial action (Sulphate Reducing Bacteria - SRB).</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p:txBody>
          <a:bodyPr/>
          <a:lstStyle/>
          <a:p>
            <a:pPr eaLnBrk="1" hangingPunct="1">
              <a:defRPr/>
            </a:pPr>
            <a:r>
              <a:rPr lang="en-US" smtClean="0">
                <a:solidFill>
                  <a:schemeClr val="tx1"/>
                </a:solidFill>
                <a:effectLst>
                  <a:outerShdw blurRad="38100" dist="38100" dir="2700000" algn="tl">
                    <a:srgbClr val="C0C0C0"/>
                  </a:outerShdw>
                </a:effectLst>
                <a:latin typeface="Impact" pitchFamily="34" charset="0"/>
              </a:rPr>
              <a:t>DESIGN AND CORROSION CONTROL</a:t>
            </a:r>
            <a:br>
              <a:rPr lang="en-US" smtClean="0">
                <a:solidFill>
                  <a:schemeClr val="tx1"/>
                </a:solidFill>
                <a:effectLst>
                  <a:outerShdw blurRad="38100" dist="38100" dir="2700000" algn="tl">
                    <a:srgbClr val="C0C0C0"/>
                  </a:outerShdw>
                </a:effectLst>
                <a:latin typeface="Impact" pitchFamily="34" charset="0"/>
              </a:rPr>
            </a:br>
            <a:r>
              <a:rPr lang="en-US" sz="2400" b="1" smtClean="0">
                <a:solidFill>
                  <a:srgbClr val="3333FF"/>
                </a:solidFill>
                <a:effectLst>
                  <a:outerShdw blurRad="38100" dist="38100" dir="2700000" algn="tl">
                    <a:srgbClr val="C0C0C0"/>
                  </a:outerShdw>
                </a:effectLst>
              </a:rPr>
              <a:t>ENVIRONMENT</a:t>
            </a:r>
          </a:p>
        </p:txBody>
      </p:sp>
      <p:sp>
        <p:nvSpPr>
          <p:cNvPr id="54277" name="Rectangle 5"/>
          <p:cNvSpPr>
            <a:spLocks noGrp="1" noChangeArrowheads="1"/>
          </p:cNvSpPr>
          <p:nvPr>
            <p:ph type="body" idx="1"/>
          </p:nvPr>
        </p:nvSpPr>
        <p:spPr/>
        <p:txBody>
          <a:bodyPr/>
          <a:lstStyle/>
          <a:p>
            <a:pPr eaLnBrk="1" hangingPunct="1">
              <a:defRPr/>
            </a:pPr>
            <a:r>
              <a:rPr lang="en-US" sz="2800" b="1" u="sng" smtClean="0">
                <a:solidFill>
                  <a:srgbClr val="3333FF"/>
                </a:solidFill>
                <a:effectLst>
                  <a:outerShdw blurRad="38100" dist="38100" dir="2700000" algn="tl">
                    <a:srgbClr val="C0C0C0"/>
                  </a:outerShdw>
                </a:effectLst>
              </a:rPr>
              <a:t>Chemical Environments</a:t>
            </a:r>
          </a:p>
          <a:p>
            <a:pPr lvl="1" eaLnBrk="1" hangingPunct="1">
              <a:defRPr/>
            </a:pPr>
            <a:r>
              <a:rPr lang="en-US" sz="2400" smtClean="0"/>
              <a:t>Urban and industrial atmospheres</a:t>
            </a:r>
          </a:p>
          <a:p>
            <a:pPr lvl="1" eaLnBrk="1" hangingPunct="1">
              <a:defRPr/>
            </a:pPr>
            <a:r>
              <a:rPr lang="en-US" sz="2400" smtClean="0"/>
              <a:t>Environmental pollutions creating aggressive mists</a:t>
            </a:r>
          </a:p>
          <a:p>
            <a:pPr lvl="1" eaLnBrk="1" hangingPunct="1">
              <a:defRPr/>
            </a:pPr>
            <a:r>
              <a:rPr lang="en-US" sz="2400" smtClean="0"/>
              <a:t>Interior of reaction and storage vessels in chemical plant</a:t>
            </a:r>
            <a:endParaRPr lang="en-US" sz="2400" b="1" smtClean="0"/>
          </a:p>
          <a:p>
            <a:pPr eaLnBrk="1" hangingPunct="1">
              <a:defRPr/>
            </a:pPr>
            <a:r>
              <a:rPr lang="en-US" sz="2800" b="1" u="sng" smtClean="0">
                <a:solidFill>
                  <a:srgbClr val="3333FF"/>
                </a:solidFill>
                <a:effectLst>
                  <a:outerShdw blurRad="38100" dist="38100" dir="2700000" algn="tl">
                    <a:srgbClr val="C0C0C0"/>
                  </a:outerShdw>
                </a:effectLst>
              </a:rPr>
              <a:t>Other Environments</a:t>
            </a:r>
          </a:p>
          <a:p>
            <a:pPr lvl="1" eaLnBrk="1" hangingPunct="1">
              <a:defRPr/>
            </a:pPr>
            <a:r>
              <a:rPr lang="en-US" sz="2400" smtClean="0"/>
              <a:t>Embedded metals may react with non-metallic materials such as wood, plastics, and concrete. The porosity of some of these media allows contact water.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title"/>
          </p:nvPr>
        </p:nvSpPr>
        <p:spPr/>
        <p:txBody>
          <a:bodyPr/>
          <a:lstStyle/>
          <a:p>
            <a:pPr eaLnBrk="1" hangingPunct="1">
              <a:defRPr/>
            </a:pPr>
            <a:r>
              <a:rPr lang="en-US" smtClean="0">
                <a:solidFill>
                  <a:schemeClr val="tx1"/>
                </a:solidFill>
                <a:effectLst>
                  <a:outerShdw blurRad="38100" dist="38100" dir="2700000" algn="tl">
                    <a:srgbClr val="C0C0C0"/>
                  </a:outerShdw>
                </a:effectLst>
                <a:latin typeface="Impact" pitchFamily="34" charset="0"/>
              </a:rPr>
              <a:t>DESIGN AND CORROSION CONTROL</a:t>
            </a:r>
            <a:br>
              <a:rPr lang="en-US" smtClean="0">
                <a:solidFill>
                  <a:schemeClr val="tx1"/>
                </a:solidFill>
                <a:effectLst>
                  <a:outerShdw blurRad="38100" dist="38100" dir="2700000" algn="tl">
                    <a:srgbClr val="C0C0C0"/>
                  </a:outerShdw>
                </a:effectLst>
                <a:latin typeface="Impact" pitchFamily="34" charset="0"/>
              </a:rPr>
            </a:br>
            <a:r>
              <a:rPr lang="en-US" sz="2400" b="1" smtClean="0">
                <a:solidFill>
                  <a:srgbClr val="3333FF"/>
                </a:solidFill>
                <a:effectLst>
                  <a:outerShdw blurRad="38100" dist="38100" dir="2700000" algn="tl">
                    <a:srgbClr val="C0C0C0"/>
                  </a:outerShdw>
                </a:effectLst>
              </a:rPr>
              <a:t>ENVIRONMENT</a:t>
            </a:r>
          </a:p>
        </p:txBody>
      </p:sp>
      <p:sp>
        <p:nvSpPr>
          <p:cNvPr id="53253" name="Rectangle 5"/>
          <p:cNvSpPr>
            <a:spLocks noGrp="1" noChangeArrowheads="1"/>
          </p:cNvSpPr>
          <p:nvPr>
            <p:ph type="body" idx="1"/>
          </p:nvPr>
        </p:nvSpPr>
        <p:spPr/>
        <p:txBody>
          <a:bodyPr/>
          <a:lstStyle/>
          <a:p>
            <a:pPr eaLnBrk="1" hangingPunct="1">
              <a:lnSpc>
                <a:spcPct val="90000"/>
              </a:lnSpc>
              <a:defRPr/>
            </a:pPr>
            <a:r>
              <a:rPr lang="en-US" b="1" u="sng" smtClean="0">
                <a:solidFill>
                  <a:srgbClr val="3333FF"/>
                </a:solidFill>
                <a:effectLst>
                  <a:outerShdw blurRad="38100" dist="38100" dir="2700000" algn="tl">
                    <a:srgbClr val="C0C0C0"/>
                  </a:outerShdw>
                </a:effectLst>
              </a:rPr>
              <a:t>Temperature</a:t>
            </a:r>
          </a:p>
          <a:p>
            <a:pPr lvl="1" eaLnBrk="1" hangingPunct="1">
              <a:lnSpc>
                <a:spcPct val="90000"/>
              </a:lnSpc>
              <a:defRPr/>
            </a:pPr>
            <a:r>
              <a:rPr lang="en-US" smtClean="0"/>
              <a:t>Increasing temperature usually causes increased rates of corrosion. A notable exception is when temperature increase reduces relative humidity or dries out the environment completely.</a:t>
            </a:r>
            <a:endParaRPr lang="en-US" b="1" smtClean="0"/>
          </a:p>
          <a:p>
            <a:pPr eaLnBrk="1" hangingPunct="1">
              <a:lnSpc>
                <a:spcPct val="90000"/>
              </a:lnSpc>
              <a:defRPr/>
            </a:pPr>
            <a:r>
              <a:rPr lang="en-US" b="1" u="sng" smtClean="0">
                <a:solidFill>
                  <a:srgbClr val="3333FF"/>
                </a:solidFill>
                <a:effectLst>
                  <a:outerShdw blurRad="38100" dist="38100" dir="2700000" algn="tl">
                    <a:srgbClr val="C0C0C0"/>
                  </a:outerShdw>
                </a:effectLst>
              </a:rPr>
              <a:t>Incident radiation</a:t>
            </a:r>
          </a:p>
          <a:p>
            <a:pPr lvl="1" eaLnBrk="1" hangingPunct="1">
              <a:lnSpc>
                <a:spcPct val="90000"/>
              </a:lnSpc>
              <a:defRPr/>
            </a:pPr>
            <a:r>
              <a:rPr lang="en-US" smtClean="0"/>
              <a:t>Sunlight, ultraviolet light and thermal radiation, can activate short-lived reactive chemical species from contaminants in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0"/>
            <a:ext cx="8229600" cy="1143000"/>
          </a:xfrm>
        </p:spPr>
        <p:txBody>
          <a:bodyPr/>
          <a:lstStyle/>
          <a:p>
            <a:pPr eaLnBrk="1" hangingPunct="1">
              <a:defRPr/>
            </a:pPr>
            <a:r>
              <a:rPr lang="en-US" smtClean="0">
                <a:solidFill>
                  <a:schemeClr val="tx1"/>
                </a:solidFill>
                <a:effectLst>
                  <a:outerShdw blurRad="38100" dist="38100" dir="2700000" algn="tl">
                    <a:srgbClr val="C0C0C0"/>
                  </a:outerShdw>
                </a:effectLst>
                <a:latin typeface="Impact" pitchFamily="34" charset="0"/>
              </a:rPr>
              <a:t>DESIGN AND CORROSION CONTROL</a:t>
            </a:r>
            <a:br>
              <a:rPr lang="en-US" smtClean="0">
                <a:solidFill>
                  <a:schemeClr val="tx1"/>
                </a:solidFill>
                <a:effectLst>
                  <a:outerShdw blurRad="38100" dist="38100" dir="2700000" algn="tl">
                    <a:srgbClr val="C0C0C0"/>
                  </a:outerShdw>
                </a:effectLst>
                <a:latin typeface="Impact" pitchFamily="34" charset="0"/>
              </a:rPr>
            </a:br>
            <a:r>
              <a:rPr lang="en-US" sz="2400" b="1" smtClean="0">
                <a:solidFill>
                  <a:srgbClr val="3333FF"/>
                </a:solidFill>
                <a:effectLst>
                  <a:outerShdw blurRad="38100" dist="38100" dir="2700000" algn="tl">
                    <a:srgbClr val="C0C0C0"/>
                  </a:outerShdw>
                </a:effectLst>
              </a:rPr>
              <a:t>ENVIRONMENT</a:t>
            </a:r>
          </a:p>
        </p:txBody>
      </p:sp>
      <p:pic>
        <p:nvPicPr>
          <p:cNvPr id="16387" name="Picture 4" descr="atmos5"/>
          <p:cNvPicPr>
            <a:picLocks noGrp="1" noChangeAspect="1" noChangeArrowheads="1"/>
          </p:cNvPicPr>
          <p:nvPr>
            <p:ph type="body" idx="1"/>
          </p:nvPr>
        </p:nvPicPr>
        <p:blipFill>
          <a:blip r:embed="rId3"/>
          <a:srcRect/>
          <a:stretch>
            <a:fillRect/>
          </a:stretch>
        </p:blipFill>
        <p:spPr>
          <a:xfrm>
            <a:off x="0" y="1219200"/>
            <a:ext cx="9144000" cy="5486400"/>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5800" y="274638"/>
            <a:ext cx="8001000" cy="944562"/>
          </a:xfrm>
        </p:spPr>
        <p:txBody>
          <a:bodyPr/>
          <a:lstStyle/>
          <a:p>
            <a:pPr eaLnBrk="1" hangingPunct="1">
              <a:defRPr/>
            </a:pPr>
            <a:r>
              <a:rPr lang="en-US" sz="4000" b="1" smtClean="0">
                <a:solidFill>
                  <a:schemeClr val="tx1"/>
                </a:solidFill>
                <a:effectLst>
                  <a:outerShdw blurRad="38100" dist="38100" dir="2700000" algn="tl">
                    <a:srgbClr val="C0C0C0"/>
                  </a:outerShdw>
                </a:effectLst>
                <a:latin typeface="Impact" pitchFamily="34" charset="0"/>
              </a:rPr>
              <a:t>DESIGN AND CORROSION CONTROL</a:t>
            </a:r>
            <a:br>
              <a:rPr lang="en-US" sz="4000" b="1" smtClean="0">
                <a:solidFill>
                  <a:schemeClr val="tx1"/>
                </a:solidFill>
                <a:effectLst>
                  <a:outerShdw blurRad="38100" dist="38100" dir="2700000" algn="tl">
                    <a:srgbClr val="C0C0C0"/>
                  </a:outerShdw>
                </a:effectLst>
                <a:latin typeface="Impact" pitchFamily="34" charset="0"/>
              </a:rPr>
            </a:br>
            <a:r>
              <a:rPr lang="en-US" sz="2000" b="1" smtClean="0">
                <a:solidFill>
                  <a:srgbClr val="3333FF"/>
                </a:solidFill>
                <a:effectLst>
                  <a:outerShdw blurRad="38100" dist="38100" dir="2700000" algn="tl">
                    <a:srgbClr val="C0C0C0"/>
                  </a:outerShdw>
                </a:effectLst>
              </a:rPr>
              <a:t>ENVIRONMENT</a:t>
            </a:r>
          </a:p>
        </p:txBody>
      </p:sp>
      <p:pic>
        <p:nvPicPr>
          <p:cNvPr id="17411" name="Picture 4"/>
          <p:cNvPicPr>
            <a:picLocks noGrp="1" noChangeAspect="1" noChangeArrowheads="1"/>
          </p:cNvPicPr>
          <p:nvPr>
            <p:ph type="body" idx="1"/>
          </p:nvPr>
        </p:nvPicPr>
        <p:blipFill>
          <a:blip r:embed="rId3"/>
          <a:srcRect/>
          <a:stretch>
            <a:fillRect/>
          </a:stretch>
        </p:blipFill>
        <p:spPr>
          <a:xfrm>
            <a:off x="228600" y="1295401"/>
            <a:ext cx="8686800" cy="4830763"/>
          </a:xfrm>
          <a:noFill/>
        </p:spPr>
      </p:pic>
      <p:sp>
        <p:nvSpPr>
          <p:cNvPr id="17412" name="Tree"/>
          <p:cNvSpPr>
            <a:spLocks noEditPoints="1" noChangeArrowheads="1"/>
          </p:cNvSpPr>
          <p:nvPr/>
        </p:nvSpPr>
        <p:spPr bwMode="auto">
          <a:xfrm>
            <a:off x="6781800" y="4114800"/>
            <a:ext cx="762000" cy="533400"/>
          </a:xfrm>
          <a:custGeom>
            <a:avLst/>
            <a:gdLst>
              <a:gd name="T0" fmla="*/ 13440833 w 21600"/>
              <a:gd name="T1" fmla="*/ 0 h 21600"/>
              <a:gd name="T2" fmla="*/ 7679937 w 21600"/>
              <a:gd name="T3" fmla="*/ 3841838 h 21600"/>
              <a:gd name="T4" fmla="*/ 3840586 w 21600"/>
              <a:gd name="T5" fmla="*/ 7683676 h 21600"/>
              <a:gd name="T6" fmla="*/ 0 w 21600"/>
              <a:gd name="T7" fmla="*/ 11525515 h 21600"/>
              <a:gd name="T8" fmla="*/ 19201730 w 21600"/>
              <a:gd name="T9" fmla="*/ 3841838 h 21600"/>
              <a:gd name="T10" fmla="*/ 23041081 w 21600"/>
              <a:gd name="T11" fmla="*/ 7683676 h 21600"/>
              <a:gd name="T12" fmla="*/ 26881667 w 21600"/>
              <a:gd name="T13" fmla="*/ 11525515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lnTo>
                  <a:pt x="0" y="18900"/>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85800" y="274638"/>
            <a:ext cx="8001000" cy="944562"/>
          </a:xfrm>
        </p:spPr>
        <p:txBody>
          <a:bodyPr/>
          <a:lstStyle/>
          <a:p>
            <a:pPr eaLnBrk="1" hangingPunct="1">
              <a:defRPr/>
            </a:pPr>
            <a:r>
              <a:rPr lang="en-US" sz="4000" b="1" smtClean="0">
                <a:solidFill>
                  <a:schemeClr val="tx1"/>
                </a:solidFill>
                <a:effectLst>
                  <a:outerShdw blurRad="38100" dist="38100" dir="2700000" algn="tl">
                    <a:srgbClr val="C0C0C0"/>
                  </a:outerShdw>
                </a:effectLst>
                <a:latin typeface="Impact" pitchFamily="34" charset="0"/>
              </a:rPr>
              <a:t>DESIGN AND CORROSION CONTROL</a:t>
            </a:r>
            <a:br>
              <a:rPr lang="en-US" sz="4000" b="1" smtClean="0">
                <a:solidFill>
                  <a:schemeClr val="tx1"/>
                </a:solidFill>
                <a:effectLst>
                  <a:outerShdw blurRad="38100" dist="38100" dir="2700000" algn="tl">
                    <a:srgbClr val="C0C0C0"/>
                  </a:outerShdw>
                </a:effectLst>
                <a:latin typeface="Impact" pitchFamily="34" charset="0"/>
              </a:rPr>
            </a:br>
            <a:r>
              <a:rPr lang="en-US" sz="2000" b="1" smtClean="0">
                <a:solidFill>
                  <a:srgbClr val="3333FF"/>
                </a:solidFill>
                <a:effectLst>
                  <a:outerShdw blurRad="38100" dist="38100" dir="2700000" algn="tl">
                    <a:srgbClr val="C0C0C0"/>
                  </a:outerShdw>
                </a:effectLst>
              </a:rPr>
              <a:t>ENVIRONMENT</a:t>
            </a:r>
          </a:p>
        </p:txBody>
      </p:sp>
      <p:pic>
        <p:nvPicPr>
          <p:cNvPr id="18435" name="Picture 6"/>
          <p:cNvPicPr>
            <a:picLocks noGrp="1" noChangeAspect="1" noChangeArrowheads="1"/>
          </p:cNvPicPr>
          <p:nvPr>
            <p:ph type="body" idx="1"/>
          </p:nvPr>
        </p:nvPicPr>
        <p:blipFill>
          <a:blip r:embed="rId3"/>
          <a:srcRect/>
          <a:stretch>
            <a:fillRect/>
          </a:stretch>
        </p:blipFill>
        <p:spPr>
          <a:xfrm>
            <a:off x="685800" y="1295400"/>
            <a:ext cx="7696200" cy="4953000"/>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85800" y="274638"/>
            <a:ext cx="8001000" cy="944562"/>
          </a:xfrm>
        </p:spPr>
        <p:txBody>
          <a:bodyPr/>
          <a:lstStyle/>
          <a:p>
            <a:pPr eaLnBrk="1" hangingPunct="1">
              <a:defRPr/>
            </a:pPr>
            <a:r>
              <a:rPr lang="en-US" sz="4000" b="1" smtClean="0">
                <a:solidFill>
                  <a:schemeClr val="tx1"/>
                </a:solidFill>
                <a:effectLst>
                  <a:outerShdw blurRad="38100" dist="38100" dir="2700000" algn="tl">
                    <a:srgbClr val="C0C0C0"/>
                  </a:outerShdw>
                </a:effectLst>
                <a:latin typeface="Impact" pitchFamily="34" charset="0"/>
              </a:rPr>
              <a:t>DESIGN AND CORROSION CONTROL</a:t>
            </a:r>
            <a:br>
              <a:rPr lang="en-US" sz="4000" b="1" smtClean="0">
                <a:solidFill>
                  <a:schemeClr val="tx1"/>
                </a:solidFill>
                <a:effectLst>
                  <a:outerShdw blurRad="38100" dist="38100" dir="2700000" algn="tl">
                    <a:srgbClr val="C0C0C0"/>
                  </a:outerShdw>
                </a:effectLst>
                <a:latin typeface="Impact" pitchFamily="34" charset="0"/>
              </a:rPr>
            </a:br>
            <a:r>
              <a:rPr lang="en-US" sz="2000" b="1" smtClean="0">
                <a:solidFill>
                  <a:srgbClr val="3333FF"/>
                </a:solidFill>
                <a:effectLst>
                  <a:outerShdw blurRad="38100" dist="38100" dir="2700000" algn="tl">
                    <a:srgbClr val="C0C0C0"/>
                  </a:outerShdw>
                </a:effectLst>
              </a:rPr>
              <a:t>ENVIRONMENT</a:t>
            </a:r>
          </a:p>
        </p:txBody>
      </p:sp>
      <p:pic>
        <p:nvPicPr>
          <p:cNvPr id="19459" name="Picture 5"/>
          <p:cNvPicPr>
            <a:picLocks noGrp="1" noChangeAspect="1" noChangeArrowheads="1"/>
          </p:cNvPicPr>
          <p:nvPr>
            <p:ph type="body" idx="1"/>
          </p:nvPr>
        </p:nvPicPr>
        <p:blipFill>
          <a:blip r:embed="rId3"/>
          <a:srcRect/>
          <a:stretch>
            <a:fillRect/>
          </a:stretch>
        </p:blipFill>
        <p:spPr>
          <a:xfrm>
            <a:off x="1295400" y="1600200"/>
            <a:ext cx="6553200" cy="4648200"/>
          </a:xfr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85800" y="274638"/>
            <a:ext cx="8001000" cy="944562"/>
          </a:xfrm>
        </p:spPr>
        <p:txBody>
          <a:bodyPr/>
          <a:lstStyle/>
          <a:p>
            <a:pPr eaLnBrk="1" hangingPunct="1">
              <a:defRPr/>
            </a:pPr>
            <a:r>
              <a:rPr lang="en-US" sz="4000" b="1" smtClean="0">
                <a:solidFill>
                  <a:schemeClr val="tx1"/>
                </a:solidFill>
                <a:effectLst>
                  <a:outerShdw blurRad="38100" dist="38100" dir="2700000" algn="tl">
                    <a:srgbClr val="C0C0C0"/>
                  </a:outerShdw>
                </a:effectLst>
                <a:latin typeface="Impact" pitchFamily="34" charset="0"/>
              </a:rPr>
              <a:t>DESIGN AND CORROSION CONTROL</a:t>
            </a:r>
            <a:br>
              <a:rPr lang="en-US" sz="4000" b="1" smtClean="0">
                <a:solidFill>
                  <a:schemeClr val="tx1"/>
                </a:solidFill>
                <a:effectLst>
                  <a:outerShdw blurRad="38100" dist="38100" dir="2700000" algn="tl">
                    <a:srgbClr val="C0C0C0"/>
                  </a:outerShdw>
                </a:effectLst>
                <a:latin typeface="Impact" pitchFamily="34" charset="0"/>
              </a:rPr>
            </a:br>
            <a:r>
              <a:rPr lang="en-US" sz="2000" b="1" smtClean="0">
                <a:solidFill>
                  <a:srgbClr val="3333FF"/>
                </a:solidFill>
                <a:effectLst>
                  <a:outerShdw blurRad="38100" dist="38100" dir="2700000" algn="tl">
                    <a:srgbClr val="C0C0C0"/>
                  </a:outerShdw>
                </a:effectLst>
              </a:rPr>
              <a:t>ENVIRONMENT</a:t>
            </a:r>
          </a:p>
        </p:txBody>
      </p:sp>
      <p:pic>
        <p:nvPicPr>
          <p:cNvPr id="20483" name="Picture 5"/>
          <p:cNvPicPr>
            <a:picLocks noGrp="1" noChangeAspect="1" noChangeArrowheads="1"/>
          </p:cNvPicPr>
          <p:nvPr>
            <p:ph type="body" idx="1"/>
          </p:nvPr>
        </p:nvPicPr>
        <p:blipFill>
          <a:blip r:embed="rId3"/>
          <a:srcRect/>
          <a:stretch>
            <a:fillRect/>
          </a:stretch>
        </p:blipFill>
        <p:spPr>
          <a:xfrm>
            <a:off x="1447800" y="1371600"/>
            <a:ext cx="6629400" cy="5029200"/>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7620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64515" name="Rectangle 3"/>
          <p:cNvSpPr>
            <a:spLocks noGrp="1" noChangeArrowheads="1"/>
          </p:cNvSpPr>
          <p:nvPr>
            <p:ph type="subTitle" idx="1"/>
          </p:nvPr>
        </p:nvSpPr>
        <p:spPr>
          <a:xfrm>
            <a:off x="0" y="1371600"/>
            <a:ext cx="9144000" cy="5486400"/>
          </a:xfrm>
          <a:gradFill rotWithShape="1">
            <a:gsLst>
              <a:gs pos="0">
                <a:schemeClr val="bg2">
                  <a:alpha val="0"/>
                </a:schemeClr>
              </a:gs>
              <a:gs pos="100000">
                <a:srgbClr val="FFCCCC"/>
              </a:gs>
            </a:gsLst>
            <a:lin ang="5400000" scaled="1"/>
          </a:gradFill>
        </p:spPr>
        <p:txBody>
          <a:bodyPr/>
          <a:lstStyle/>
          <a:p>
            <a:pPr eaLnBrk="1" hangingPunct="1">
              <a:lnSpc>
                <a:spcPct val="80000"/>
              </a:lnSpc>
              <a:defRPr/>
            </a:pPr>
            <a:r>
              <a:rPr lang="en-US" sz="3600" smtClean="0">
                <a:solidFill>
                  <a:srgbClr val="3333FF"/>
                </a:solidFill>
                <a:effectLst>
                  <a:outerShdw blurRad="38100" dist="38100" dir="2700000" algn="tl">
                    <a:srgbClr val="000000"/>
                  </a:outerShdw>
                </a:effectLst>
              </a:rPr>
              <a:t>Failure to control corrosion can lead to increased costs, </a:t>
            </a:r>
          </a:p>
          <a:p>
            <a:pPr eaLnBrk="1" hangingPunct="1">
              <a:lnSpc>
                <a:spcPct val="80000"/>
              </a:lnSpc>
              <a:defRPr/>
            </a:pPr>
            <a:r>
              <a:rPr lang="en-US" sz="3600" smtClean="0">
                <a:solidFill>
                  <a:srgbClr val="3333FF"/>
                </a:solidFill>
                <a:effectLst>
                  <a:outerShdw blurRad="38100" dist="38100" dir="2700000" algn="tl">
                    <a:srgbClr val="000000"/>
                  </a:outerShdw>
                </a:effectLst>
              </a:rPr>
              <a:t>reduced safety </a:t>
            </a:r>
          </a:p>
          <a:p>
            <a:pPr eaLnBrk="1" hangingPunct="1">
              <a:lnSpc>
                <a:spcPct val="80000"/>
              </a:lnSpc>
              <a:defRPr/>
            </a:pPr>
            <a:r>
              <a:rPr lang="en-US" sz="3600" smtClean="0">
                <a:solidFill>
                  <a:srgbClr val="3333FF"/>
                </a:solidFill>
                <a:effectLst>
                  <a:outerShdw blurRad="38100" dist="38100" dir="2700000" algn="tl">
                    <a:srgbClr val="000000"/>
                  </a:outerShdw>
                </a:effectLst>
              </a:rPr>
              <a:t>and </a:t>
            </a:r>
          </a:p>
          <a:p>
            <a:pPr eaLnBrk="1" hangingPunct="1">
              <a:lnSpc>
                <a:spcPct val="80000"/>
              </a:lnSpc>
              <a:defRPr/>
            </a:pPr>
            <a:r>
              <a:rPr lang="en-US" sz="3600" smtClean="0">
                <a:solidFill>
                  <a:srgbClr val="3333FF"/>
                </a:solidFill>
                <a:effectLst>
                  <a:outerShdw blurRad="38100" dist="38100" dir="2700000" algn="tl">
                    <a:srgbClr val="000000"/>
                  </a:outerShdw>
                </a:effectLst>
              </a:rPr>
              <a:t>negative environment impact. </a:t>
            </a:r>
          </a:p>
          <a:p>
            <a:pPr eaLnBrk="1" hangingPunct="1">
              <a:lnSpc>
                <a:spcPct val="80000"/>
              </a:lnSpc>
              <a:defRPr/>
            </a:pPr>
            <a:r>
              <a:rPr lang="en-US" sz="3600" smtClean="0">
                <a:solidFill>
                  <a:srgbClr val="3333FF"/>
                </a:solidFill>
                <a:effectLst>
                  <a:outerShdw blurRad="38100" dist="38100" dir="2700000" algn="tl">
                    <a:srgbClr val="000000"/>
                  </a:outerShdw>
                </a:effectLst>
              </a:rPr>
              <a:t>Corrosion costs a </a:t>
            </a:r>
          </a:p>
          <a:p>
            <a:pPr eaLnBrk="1" hangingPunct="1">
              <a:lnSpc>
                <a:spcPct val="80000"/>
              </a:lnSpc>
              <a:defRPr/>
            </a:pPr>
            <a:r>
              <a:rPr lang="en-US" sz="3600" smtClean="0">
                <a:solidFill>
                  <a:srgbClr val="3333FF"/>
                </a:solidFill>
                <a:effectLst>
                  <a:outerShdw blurRad="38100" dist="38100" dir="2700000" algn="tl">
                    <a:srgbClr val="000000"/>
                  </a:outerShdw>
                </a:effectLst>
              </a:rPr>
              <a:t>significant percentage </a:t>
            </a:r>
          </a:p>
          <a:p>
            <a:pPr eaLnBrk="1" hangingPunct="1">
              <a:lnSpc>
                <a:spcPct val="80000"/>
              </a:lnSpc>
              <a:defRPr/>
            </a:pPr>
            <a:r>
              <a:rPr lang="en-US" sz="3600" smtClean="0">
                <a:solidFill>
                  <a:srgbClr val="3333FF"/>
                </a:solidFill>
                <a:effectLst>
                  <a:outerShdw blurRad="38100" dist="38100" dir="2700000" algn="tl">
                    <a:srgbClr val="000000"/>
                  </a:outerShdw>
                </a:effectLst>
              </a:rPr>
              <a:t>(approx 3~4%) </a:t>
            </a:r>
          </a:p>
          <a:p>
            <a:pPr eaLnBrk="1" hangingPunct="1">
              <a:lnSpc>
                <a:spcPct val="80000"/>
              </a:lnSpc>
              <a:defRPr/>
            </a:pPr>
            <a:r>
              <a:rPr lang="en-US" sz="3600" smtClean="0">
                <a:solidFill>
                  <a:srgbClr val="3333FF"/>
                </a:solidFill>
                <a:effectLst>
                  <a:outerShdw blurRad="38100" dist="38100" dir="2700000" algn="tl">
                    <a:srgbClr val="000000"/>
                  </a:outerShdw>
                </a:effectLst>
              </a:rPr>
              <a:t>of a nation’s GNP.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solidFill>
                  <a:schemeClr val="tx1"/>
                </a:solidFill>
                <a:effectLst>
                  <a:outerShdw blurRad="38100" dist="38100" dir="2700000" algn="tl">
                    <a:srgbClr val="FFFFFF"/>
                  </a:outerShdw>
                </a:effectLst>
                <a:latin typeface="Impact" pitchFamily="34" charset="0"/>
              </a:rPr>
              <a:t>DESIGN AND CORROSION CONTROL</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r>
              <a:rPr lang="en-US" sz="2400" smtClean="0">
                <a:solidFill>
                  <a:srgbClr val="3333FF"/>
                </a:solidFill>
                <a:effectLst>
                  <a:outerShdw blurRad="38100" dist="38100" dir="2700000" algn="tl">
                    <a:srgbClr val="000000"/>
                  </a:outerShdw>
                </a:effectLst>
              </a:rPr>
              <a:t/>
            </a:r>
            <a:br>
              <a:rPr lang="en-US" sz="2400" smtClean="0">
                <a:solidFill>
                  <a:srgbClr val="3333FF"/>
                </a:solidFill>
                <a:effectLst>
                  <a:outerShdw blurRad="38100" dist="38100" dir="2700000" algn="tl">
                    <a:srgbClr val="000000"/>
                  </a:outerShdw>
                </a:effectLst>
              </a:rPr>
            </a:br>
            <a:endParaRPr lang="en-US" sz="2400" smtClean="0">
              <a:solidFill>
                <a:srgbClr val="3333FF"/>
              </a:solidFill>
              <a:effectLst>
                <a:outerShdw blurRad="38100" dist="38100" dir="2700000" algn="tl">
                  <a:srgbClr val="000000"/>
                </a:outerShdw>
              </a:effectLst>
            </a:endParaRPr>
          </a:p>
        </p:txBody>
      </p:sp>
      <p:sp>
        <p:nvSpPr>
          <p:cNvPr id="52227" name="Rectangle 3"/>
          <p:cNvSpPr>
            <a:spLocks noGrp="1" noChangeArrowheads="1"/>
          </p:cNvSpPr>
          <p:nvPr>
            <p:ph type="subTitle" idx="1"/>
          </p:nvPr>
        </p:nvSpPr>
        <p:spPr>
          <a:xfrm>
            <a:off x="457200" y="1371600"/>
            <a:ext cx="8458200" cy="5181600"/>
          </a:xfrm>
          <a:solidFill>
            <a:schemeClr val="bg1">
              <a:alpha val="0"/>
            </a:schemeClr>
          </a:solidFill>
        </p:spPr>
        <p:txBody>
          <a:bodyPr/>
          <a:lstStyle/>
          <a:p>
            <a:pPr eaLnBrk="1" hangingPunct="1">
              <a:lnSpc>
                <a:spcPct val="80000"/>
              </a:lnSpc>
              <a:defRPr/>
            </a:pPr>
            <a:r>
              <a:rPr lang="en-US" smtClean="0">
                <a:effectLst>
                  <a:outerShdw blurRad="38100" dist="38100" dir="2700000" algn="tl">
                    <a:srgbClr val="C0C0C0"/>
                  </a:outerShdw>
                </a:effectLst>
              </a:rPr>
              <a:t>General or uniform corrosion causes progressive loss of cross-section and increased stress levels, </a:t>
            </a:r>
          </a:p>
          <a:p>
            <a:pPr eaLnBrk="1" hangingPunct="1">
              <a:lnSpc>
                <a:spcPct val="80000"/>
              </a:lnSpc>
              <a:defRPr/>
            </a:pPr>
            <a:r>
              <a:rPr lang="en-US" smtClean="0">
                <a:effectLst>
                  <a:outerShdw blurRad="38100" dist="38100" dir="2700000" algn="tl">
                    <a:srgbClr val="C0C0C0"/>
                  </a:outerShdw>
                </a:effectLst>
              </a:rPr>
              <a:t>while uneven and localised corrosion causes high stress concentrations.</a:t>
            </a:r>
          </a:p>
          <a:p>
            <a:pPr eaLnBrk="1" hangingPunct="1">
              <a:lnSpc>
                <a:spcPct val="80000"/>
              </a:lnSpc>
              <a:defRPr/>
            </a:pPr>
            <a:r>
              <a:rPr lang="en-US" smtClean="0">
                <a:effectLst>
                  <a:outerShdw blurRad="38100" dist="38100" dir="2700000" algn="tl">
                    <a:srgbClr val="C0C0C0"/>
                  </a:outerShdw>
                </a:effectLst>
              </a:rPr>
              <a:t> </a:t>
            </a:r>
          </a:p>
          <a:p>
            <a:pPr eaLnBrk="1" hangingPunct="1">
              <a:lnSpc>
                <a:spcPct val="80000"/>
              </a:lnSpc>
              <a:defRPr/>
            </a:pPr>
            <a:r>
              <a:rPr lang="en-US" smtClean="0">
                <a:effectLst>
                  <a:outerShdw blurRad="38100" dist="38100" dir="2700000" algn="tl">
                    <a:srgbClr val="C0C0C0"/>
                  </a:outerShdw>
                </a:effectLst>
              </a:rPr>
              <a:t>Design should control </a:t>
            </a:r>
          </a:p>
          <a:p>
            <a:pPr eaLnBrk="1" hangingPunct="1">
              <a:lnSpc>
                <a:spcPct val="80000"/>
              </a:lnSpc>
              <a:defRPr/>
            </a:pPr>
            <a:r>
              <a:rPr lang="en-US" smtClean="0">
                <a:effectLst>
                  <a:outerShdw blurRad="38100" dist="38100" dir="2700000" algn="tl">
                    <a:srgbClr val="C0C0C0"/>
                  </a:outerShdw>
                </a:effectLst>
              </a:rPr>
              <a:t>extremes of stress and </a:t>
            </a:r>
          </a:p>
          <a:p>
            <a:pPr eaLnBrk="1" hangingPunct="1">
              <a:lnSpc>
                <a:spcPct val="80000"/>
              </a:lnSpc>
              <a:defRPr/>
            </a:pPr>
            <a:r>
              <a:rPr lang="en-US" smtClean="0">
                <a:effectLst>
                  <a:outerShdw blurRad="38100" dist="38100" dir="2700000" algn="tl">
                    <a:srgbClr val="C0C0C0"/>
                  </a:outerShdw>
                </a:effectLst>
              </a:rPr>
              <a:t>environment arising at any time in </a:t>
            </a:r>
          </a:p>
          <a:p>
            <a:pPr eaLnBrk="1" hangingPunct="1">
              <a:lnSpc>
                <a:spcPct val="80000"/>
              </a:lnSpc>
              <a:defRPr/>
            </a:pPr>
            <a:r>
              <a:rPr lang="en-US" smtClean="0">
                <a:effectLst>
                  <a:outerShdw blurRad="38100" dist="38100" dir="2700000" algn="tl">
                    <a:srgbClr val="C0C0C0"/>
                  </a:outerShdw>
                </a:effectLst>
              </a:rPr>
              <a:t>the life-cycle of the structure.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solidFill>
                  <a:schemeClr val="tx1"/>
                </a:solidFill>
                <a:effectLst>
                  <a:outerShdw blurRad="38100" dist="38100" dir="2700000" algn="tl">
                    <a:srgbClr val="FFFFFF"/>
                  </a:outerShdw>
                </a:effectLst>
                <a:latin typeface="Impact" pitchFamily="34" charset="0"/>
              </a:rPr>
              <a:t>DESIGN AND CORROSION CONTROL</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r>
              <a:rPr lang="en-US" sz="2400" smtClean="0">
                <a:solidFill>
                  <a:srgbClr val="3333FF"/>
                </a:solidFill>
                <a:effectLst>
                  <a:outerShdw blurRad="38100" dist="38100" dir="2700000" algn="tl">
                    <a:srgbClr val="000000"/>
                  </a:outerShdw>
                </a:effectLst>
              </a:rPr>
              <a:t/>
            </a:r>
            <a:br>
              <a:rPr lang="en-US" sz="2400" smtClean="0">
                <a:solidFill>
                  <a:srgbClr val="3333FF"/>
                </a:solidFill>
                <a:effectLst>
                  <a:outerShdw blurRad="38100" dist="38100" dir="2700000" algn="tl">
                    <a:srgbClr val="000000"/>
                  </a:outerShdw>
                </a:effectLst>
              </a:rPr>
            </a:br>
            <a:endParaRPr lang="en-US" sz="2400" smtClean="0">
              <a:solidFill>
                <a:srgbClr val="3333FF"/>
              </a:solidFill>
              <a:effectLst>
                <a:outerShdw blurRad="38100" dist="38100" dir="2700000" algn="tl">
                  <a:srgbClr val="000000"/>
                </a:outerShdw>
              </a:effectLst>
            </a:endParaRPr>
          </a:p>
        </p:txBody>
      </p:sp>
      <p:sp>
        <p:nvSpPr>
          <p:cNvPr id="51204" name="Rectangle 4"/>
          <p:cNvSpPr>
            <a:spLocks noGrp="1" noChangeArrowheads="1"/>
          </p:cNvSpPr>
          <p:nvPr>
            <p:ph type="body" idx="1"/>
          </p:nvPr>
        </p:nvSpPr>
        <p:spPr>
          <a:xfrm>
            <a:off x="0" y="1447800"/>
            <a:ext cx="8991600" cy="5105400"/>
          </a:xfrm>
        </p:spPr>
        <p:txBody>
          <a:bodyPr/>
          <a:lstStyle/>
          <a:p>
            <a:pPr eaLnBrk="1" hangingPunct="1">
              <a:lnSpc>
                <a:spcPct val="80000"/>
              </a:lnSpc>
              <a:buFontTx/>
              <a:buNone/>
              <a:defRPr/>
            </a:pPr>
            <a:endParaRPr lang="en-US" sz="1200" smtClean="0"/>
          </a:p>
          <a:p>
            <a:pPr algn="ctr" eaLnBrk="1" hangingPunct="1">
              <a:lnSpc>
                <a:spcPct val="80000"/>
              </a:lnSpc>
              <a:buFontTx/>
              <a:buNone/>
              <a:defRPr/>
            </a:pPr>
            <a:r>
              <a:rPr lang="en-US" sz="2000" b="1" smtClean="0">
                <a:solidFill>
                  <a:srgbClr val="3333FF"/>
                </a:solidFill>
                <a:effectLst>
                  <a:outerShdw blurRad="38100" dist="38100" dir="2700000" algn="tl">
                    <a:srgbClr val="C0C0C0"/>
                  </a:outerShdw>
                </a:effectLst>
              </a:rPr>
              <a:t>Think about the following…</a:t>
            </a:r>
          </a:p>
          <a:p>
            <a:pPr algn="ctr" eaLnBrk="1" hangingPunct="1">
              <a:lnSpc>
                <a:spcPct val="80000"/>
              </a:lnSpc>
              <a:buFontTx/>
              <a:buNone/>
              <a:defRPr/>
            </a:pPr>
            <a:endParaRPr lang="en-US" sz="2000" b="1" smtClean="0">
              <a:solidFill>
                <a:srgbClr val="3333FF"/>
              </a:solidFill>
              <a:effectLst>
                <a:outerShdw blurRad="38100" dist="38100" dir="2700000" algn="tl">
                  <a:srgbClr val="C0C0C0"/>
                </a:outerShdw>
              </a:effectLst>
            </a:endParaRPr>
          </a:p>
          <a:p>
            <a:pPr eaLnBrk="1" hangingPunct="1">
              <a:lnSpc>
                <a:spcPct val="80000"/>
              </a:lnSpc>
              <a:buFontTx/>
              <a:buBlip>
                <a:blip r:embed="rId3"/>
              </a:buBlip>
              <a:defRPr/>
            </a:pPr>
            <a:r>
              <a:rPr lang="en-US" sz="2000" b="1" smtClean="0"/>
              <a:t>Residual and thermal stresses arising from fabrication</a:t>
            </a:r>
          </a:p>
          <a:p>
            <a:pPr eaLnBrk="1" hangingPunct="1">
              <a:lnSpc>
                <a:spcPct val="80000"/>
              </a:lnSpc>
              <a:buFontTx/>
              <a:buNone/>
              <a:defRPr/>
            </a:pPr>
            <a:endParaRPr lang="en-US" sz="2000" b="1" smtClean="0"/>
          </a:p>
          <a:p>
            <a:pPr eaLnBrk="1" hangingPunct="1">
              <a:lnSpc>
                <a:spcPct val="80000"/>
              </a:lnSpc>
              <a:buFontTx/>
              <a:buBlip>
                <a:blip r:embed="rId3"/>
              </a:buBlip>
              <a:defRPr/>
            </a:pPr>
            <a:r>
              <a:rPr lang="en-US" sz="2000" b="1" smtClean="0"/>
              <a:t>Transportation shock and vibration</a:t>
            </a:r>
          </a:p>
          <a:p>
            <a:pPr eaLnBrk="1" hangingPunct="1">
              <a:lnSpc>
                <a:spcPct val="80000"/>
              </a:lnSpc>
              <a:buFontTx/>
              <a:buNone/>
              <a:defRPr/>
            </a:pPr>
            <a:endParaRPr lang="en-US" sz="2000" b="1" smtClean="0"/>
          </a:p>
          <a:p>
            <a:pPr eaLnBrk="1" hangingPunct="1">
              <a:lnSpc>
                <a:spcPct val="80000"/>
              </a:lnSpc>
              <a:buFontTx/>
              <a:buBlip>
                <a:blip r:embed="rId3"/>
              </a:buBlip>
              <a:defRPr/>
            </a:pPr>
            <a:r>
              <a:rPr lang="en-US" sz="2000" b="1" smtClean="0"/>
              <a:t>Installation</a:t>
            </a:r>
          </a:p>
          <a:p>
            <a:pPr eaLnBrk="1" hangingPunct="1">
              <a:lnSpc>
                <a:spcPct val="80000"/>
              </a:lnSpc>
              <a:buFontTx/>
              <a:buNone/>
              <a:defRPr/>
            </a:pPr>
            <a:endParaRPr lang="en-US" sz="2000" b="1" smtClean="0"/>
          </a:p>
          <a:p>
            <a:pPr eaLnBrk="1" hangingPunct="1">
              <a:lnSpc>
                <a:spcPct val="80000"/>
              </a:lnSpc>
              <a:buFontTx/>
              <a:buBlip>
                <a:blip r:embed="rId3"/>
              </a:buBlip>
              <a:defRPr/>
            </a:pPr>
            <a:r>
              <a:rPr lang="en-US" sz="2000" b="1" smtClean="0"/>
              <a:t>Performance and pressure testing, leading to over-stressing , test fluids corrosion</a:t>
            </a:r>
          </a:p>
          <a:p>
            <a:pPr eaLnBrk="1" hangingPunct="1">
              <a:lnSpc>
                <a:spcPct val="80000"/>
              </a:lnSpc>
              <a:buFontTx/>
              <a:buNone/>
              <a:defRPr/>
            </a:pPr>
            <a:endParaRPr lang="en-US" sz="2000" b="1" smtClean="0"/>
          </a:p>
          <a:p>
            <a:pPr eaLnBrk="1" hangingPunct="1">
              <a:lnSpc>
                <a:spcPct val="80000"/>
              </a:lnSpc>
              <a:buFontTx/>
              <a:buBlip>
                <a:blip r:embed="rId3"/>
              </a:buBlip>
              <a:defRPr/>
            </a:pPr>
            <a:r>
              <a:rPr lang="en-US" sz="2000" b="1" smtClean="0"/>
              <a:t>Operating and fault conditions</a:t>
            </a:r>
          </a:p>
          <a:p>
            <a:pPr eaLnBrk="1" hangingPunct="1">
              <a:lnSpc>
                <a:spcPct val="80000"/>
              </a:lnSpc>
              <a:buFontTx/>
              <a:buNone/>
              <a:defRPr/>
            </a:pPr>
            <a:endParaRPr lang="en-US" sz="2000" b="1" smtClean="0"/>
          </a:p>
          <a:p>
            <a:pPr eaLnBrk="1" hangingPunct="1">
              <a:lnSpc>
                <a:spcPct val="80000"/>
              </a:lnSpc>
              <a:buFontTx/>
              <a:buBlip>
                <a:blip r:embed="rId3"/>
              </a:buBlip>
              <a:defRPr/>
            </a:pPr>
            <a:r>
              <a:rPr lang="en-US" sz="2000" b="1" smtClean="0"/>
              <a:t>Maintenance, including effects of modifications and repairs</a:t>
            </a:r>
          </a:p>
          <a:p>
            <a:pPr algn="ctr" eaLnBrk="1" hangingPunct="1">
              <a:lnSpc>
                <a:spcPct val="80000"/>
              </a:lnSpc>
              <a:buFontTx/>
              <a:buNone/>
              <a:defRPr/>
            </a:pPr>
            <a:r>
              <a:rPr lang="en-US" sz="2000" b="1" smtClean="0"/>
              <a:t>   </a:t>
            </a:r>
          </a:p>
        </p:txBody>
      </p:sp>
      <p:sp>
        <p:nvSpPr>
          <p:cNvPr id="51206" name="AutoShape 6"/>
          <p:cNvSpPr>
            <a:spLocks noChangeArrowheads="1"/>
          </p:cNvSpPr>
          <p:nvPr/>
        </p:nvSpPr>
        <p:spPr bwMode="auto">
          <a:xfrm>
            <a:off x="2438400" y="1371600"/>
            <a:ext cx="3962400" cy="762000"/>
          </a:xfrm>
          <a:prstGeom prst="cloudCallout">
            <a:avLst>
              <a:gd name="adj1" fmla="val 3366"/>
              <a:gd name="adj2" fmla="val 106042"/>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990600" y="228600"/>
            <a:ext cx="7620000" cy="11430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solidFill>
                  <a:schemeClr val="tx1"/>
                </a:solidFill>
                <a:effectLst>
                  <a:outerShdw blurRad="38100" dist="38100" dir="2700000" algn="tl">
                    <a:srgbClr val="FFFFFF"/>
                  </a:outerShdw>
                </a:effectLst>
                <a:latin typeface="Impact" pitchFamily="34" charset="0"/>
              </a:rPr>
              <a:t>DESIGN AND CORROSION CONTROL</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r>
              <a:rPr lang="en-US" sz="2400" smtClean="0">
                <a:solidFill>
                  <a:srgbClr val="3333FF"/>
                </a:solidFill>
                <a:effectLst>
                  <a:outerShdw blurRad="38100" dist="38100" dir="2700000" algn="tl">
                    <a:srgbClr val="000000"/>
                  </a:outerShdw>
                </a:effectLst>
              </a:rPr>
              <a:t/>
            </a:r>
            <a:br>
              <a:rPr lang="en-US" sz="2400" smtClean="0">
                <a:solidFill>
                  <a:srgbClr val="3333FF"/>
                </a:solidFill>
                <a:effectLst>
                  <a:outerShdw blurRad="38100" dist="38100" dir="2700000" algn="tl">
                    <a:srgbClr val="000000"/>
                  </a:outerShdw>
                </a:effectLst>
              </a:rPr>
            </a:br>
            <a:endParaRPr lang="en-US" sz="2400" smtClean="0">
              <a:solidFill>
                <a:srgbClr val="3333FF"/>
              </a:solidFill>
              <a:effectLst>
                <a:outerShdw blurRad="38100" dist="38100" dir="2700000" algn="tl">
                  <a:srgbClr val="000000"/>
                </a:outerShdw>
              </a:effectLst>
            </a:endParaRPr>
          </a:p>
        </p:txBody>
      </p:sp>
      <p:sp>
        <p:nvSpPr>
          <p:cNvPr id="50179" name="Rectangle 3"/>
          <p:cNvSpPr>
            <a:spLocks noGrp="1" noChangeArrowheads="1"/>
          </p:cNvSpPr>
          <p:nvPr>
            <p:ph type="subTitle" idx="1"/>
          </p:nvPr>
        </p:nvSpPr>
        <p:spPr>
          <a:xfrm>
            <a:off x="228600" y="1447800"/>
            <a:ext cx="8915400" cy="5105400"/>
          </a:xfrm>
          <a:solidFill>
            <a:schemeClr val="bg1">
              <a:alpha val="0"/>
            </a:schemeClr>
          </a:solidFill>
        </p:spPr>
        <p:txBody>
          <a:bodyPr/>
          <a:lstStyle/>
          <a:p>
            <a:pPr eaLnBrk="1" hangingPunct="1">
              <a:lnSpc>
                <a:spcPct val="80000"/>
              </a:lnSpc>
              <a:defRPr/>
            </a:pPr>
            <a:r>
              <a:rPr lang="en-US" sz="2400" b="1" smtClean="0">
                <a:effectLst>
                  <a:outerShdw blurRad="38100" dist="38100" dir="2700000" algn="tl">
                    <a:srgbClr val="C0C0C0"/>
                  </a:outerShdw>
                </a:effectLst>
              </a:rPr>
              <a:t>Static stresses</a:t>
            </a:r>
            <a:endParaRPr lang="en-US" sz="2400"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The environment both inside and outside a structure can affect the strengths of the materials specified. </a:t>
            </a:r>
          </a:p>
          <a:p>
            <a:pPr eaLnBrk="1" hangingPunct="1">
              <a:lnSpc>
                <a:spcPct val="80000"/>
              </a:lnSpc>
              <a:defRPr/>
            </a:pPr>
            <a:r>
              <a:rPr lang="en-US" sz="2800" smtClean="0">
                <a:effectLst>
                  <a:outerShdw blurRad="38100" dist="38100" dir="2700000" algn="tl">
                    <a:srgbClr val="C0C0C0"/>
                  </a:outerShdw>
                </a:effectLst>
              </a:rPr>
              <a:t>For each alloy, </a:t>
            </a:r>
          </a:p>
          <a:p>
            <a:pPr eaLnBrk="1" hangingPunct="1">
              <a:lnSpc>
                <a:spcPct val="80000"/>
              </a:lnSpc>
              <a:defRPr/>
            </a:pPr>
            <a:r>
              <a:rPr lang="en-US" sz="2800" i="1" smtClean="0">
                <a:solidFill>
                  <a:srgbClr val="3333FF"/>
                </a:solidFill>
                <a:effectLst>
                  <a:outerShdw blurRad="38100" dist="38100" dir="2700000" algn="tl">
                    <a:srgbClr val="C0C0C0"/>
                  </a:outerShdw>
                </a:effectLst>
              </a:rPr>
              <a:t>Stress Corrosion Cracking </a:t>
            </a:r>
            <a:r>
              <a:rPr lang="en-US" sz="2800" smtClean="0">
                <a:solidFill>
                  <a:srgbClr val="3333FF"/>
                </a:solidFill>
                <a:effectLst>
                  <a:outerShdw blurRad="38100" dist="38100" dir="2700000" algn="tl">
                    <a:srgbClr val="C0C0C0"/>
                  </a:outerShdw>
                </a:effectLst>
              </a:rPr>
              <a:t>(</a:t>
            </a:r>
            <a:r>
              <a:rPr lang="en-US" sz="2800" i="1" smtClean="0">
                <a:solidFill>
                  <a:srgbClr val="3333FF"/>
                </a:solidFill>
                <a:effectLst>
                  <a:outerShdw blurRad="38100" dist="38100" dir="2700000" algn="tl">
                    <a:srgbClr val="C0C0C0"/>
                  </a:outerShdw>
                </a:effectLst>
              </a:rPr>
              <a:t>SCC</a:t>
            </a:r>
            <a:r>
              <a:rPr lang="en-US" sz="2800" smtClean="0">
                <a:solidFill>
                  <a:srgbClr val="3333FF"/>
                </a:solidFill>
                <a:effectLst>
                  <a:outerShdw blurRad="38100" dist="38100" dir="2700000" algn="tl">
                    <a:srgbClr val="C0C0C0"/>
                  </a:outerShdw>
                </a:effectLst>
              </a:rPr>
              <a:t>)</a:t>
            </a:r>
            <a:r>
              <a:rPr lang="en-US" sz="2800" smtClean="0">
                <a:effectLst>
                  <a:outerShdw blurRad="38100" dist="38100" dir="2700000" algn="tl">
                    <a:srgbClr val="C0C0C0"/>
                  </a:outerShdw>
                </a:effectLst>
              </a:rPr>
              <a:t> </a:t>
            </a:r>
          </a:p>
          <a:p>
            <a:pPr eaLnBrk="1" hangingPunct="1">
              <a:lnSpc>
                <a:spcPct val="80000"/>
              </a:lnSpc>
              <a:defRPr/>
            </a:pPr>
            <a:r>
              <a:rPr lang="en-US" sz="2800" smtClean="0">
                <a:effectLst>
                  <a:outerShdw blurRad="38100" dist="38100" dir="2700000" algn="tl">
                    <a:srgbClr val="C0C0C0"/>
                  </a:outerShdw>
                </a:effectLst>
              </a:rPr>
              <a:t>requires specific environmental corrosive conditions, with the alloy subjected to a critical tensile stress (residual or applied). </a:t>
            </a:r>
          </a:p>
          <a:p>
            <a:pPr eaLnBrk="1" hangingPunct="1">
              <a:lnSpc>
                <a:spcPct val="80000"/>
              </a:lnSpc>
              <a:defRPr/>
            </a:pPr>
            <a:endParaRPr lang="en-US" sz="2800" smtClean="0">
              <a:effectLst>
                <a:outerShdw blurRad="38100" dist="38100" dir="2700000" algn="tl">
                  <a:srgbClr val="C0C0C0"/>
                </a:outerShdw>
              </a:effectLst>
            </a:endParaRPr>
          </a:p>
          <a:p>
            <a:pPr eaLnBrk="1" hangingPunct="1">
              <a:lnSpc>
                <a:spcPct val="80000"/>
              </a:lnSpc>
              <a:defRPr/>
            </a:pPr>
            <a:r>
              <a:rPr lang="en-US" sz="2800" i="1" smtClean="0">
                <a:effectLst>
                  <a:outerShdw blurRad="38100" dist="38100" dir="2700000" algn="tl">
                    <a:srgbClr val="C0C0C0"/>
                  </a:outerShdw>
                </a:effectLst>
              </a:rPr>
              <a:t>SCC</a:t>
            </a:r>
            <a:r>
              <a:rPr lang="en-US" sz="2800" smtClean="0">
                <a:effectLst>
                  <a:outerShdw blurRad="38100" dist="38100" dir="2700000" algn="tl">
                    <a:srgbClr val="C0C0C0"/>
                  </a:outerShdw>
                </a:effectLst>
              </a:rPr>
              <a:t> is very dangerous because of the </a:t>
            </a:r>
            <a:r>
              <a:rPr lang="en-US" sz="2800" b="1" smtClean="0">
                <a:effectLst>
                  <a:outerShdw blurRad="38100" dist="38100" dir="2700000" algn="tl">
                    <a:srgbClr val="C0C0C0"/>
                  </a:outerShdw>
                </a:effectLst>
              </a:rPr>
              <a:t>progressive nature of the cracking</a:t>
            </a:r>
            <a:r>
              <a:rPr lang="en-US" sz="2800" smtClean="0">
                <a:effectLst>
                  <a:outerShdw blurRad="38100" dist="38100" dir="2700000" algn="tl">
                    <a:srgbClr val="C0C0C0"/>
                  </a:outerShdw>
                </a:effectLst>
              </a:rPr>
              <a:t>, with ever rising risks of rupture, leakage, or loss of function.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7620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solidFill>
                  <a:schemeClr val="tx1"/>
                </a:solidFill>
                <a:effectLst>
                  <a:outerShdw blurRad="38100" dist="38100" dir="2700000" algn="tl">
                    <a:srgbClr val="FFFFFF"/>
                  </a:outerShdw>
                </a:effectLst>
                <a:latin typeface="Impact" pitchFamily="34" charset="0"/>
              </a:rPr>
              <a:t>DESIGN AND CORROSION CONTROL</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r>
              <a:rPr lang="en-US" sz="2400" smtClean="0">
                <a:solidFill>
                  <a:srgbClr val="3333FF"/>
                </a:solidFill>
                <a:effectLst>
                  <a:outerShdw blurRad="38100" dist="38100" dir="2700000" algn="tl">
                    <a:srgbClr val="000000"/>
                  </a:outerShdw>
                </a:effectLst>
              </a:rPr>
              <a:t/>
            </a:r>
            <a:br>
              <a:rPr lang="en-US" sz="2400" smtClean="0">
                <a:solidFill>
                  <a:srgbClr val="3333FF"/>
                </a:solidFill>
                <a:effectLst>
                  <a:outerShdw blurRad="38100" dist="38100" dir="2700000" algn="tl">
                    <a:srgbClr val="000000"/>
                  </a:outerShdw>
                </a:effectLst>
              </a:rPr>
            </a:br>
            <a:endParaRPr lang="en-US" sz="2400" smtClean="0">
              <a:solidFill>
                <a:srgbClr val="3333FF"/>
              </a:solidFill>
              <a:effectLst>
                <a:outerShdw blurRad="38100" dist="38100" dir="2700000" algn="tl">
                  <a:srgbClr val="000000"/>
                </a:outerShdw>
              </a:effectLst>
            </a:endParaRPr>
          </a:p>
        </p:txBody>
      </p:sp>
      <p:sp>
        <p:nvSpPr>
          <p:cNvPr id="49155" name="Rectangle 3"/>
          <p:cNvSpPr>
            <a:spLocks noGrp="1" noChangeArrowheads="1"/>
          </p:cNvSpPr>
          <p:nvPr>
            <p:ph type="subTitle" idx="1"/>
          </p:nvPr>
        </p:nvSpPr>
        <p:spPr>
          <a:xfrm>
            <a:off x="228600" y="1371600"/>
            <a:ext cx="8686800" cy="5257800"/>
          </a:xfrm>
          <a:solidFill>
            <a:schemeClr val="bg1">
              <a:alpha val="0"/>
            </a:schemeClr>
          </a:solidFill>
        </p:spPr>
        <p:txBody>
          <a:bodyPr/>
          <a:lstStyle/>
          <a:p>
            <a:pPr eaLnBrk="1" hangingPunct="1">
              <a:lnSpc>
                <a:spcPct val="80000"/>
              </a:lnSpc>
              <a:defRPr/>
            </a:pPr>
            <a:r>
              <a:rPr lang="en-US" sz="2800" b="1" u="sng" smtClean="0">
                <a:effectLst>
                  <a:outerShdw blurRad="38100" dist="38100" dir="2700000" algn="tl">
                    <a:srgbClr val="C0C0C0"/>
                  </a:outerShdw>
                </a:effectLst>
              </a:rPr>
              <a:t>Fluctuating stresses and corrosion fatigue</a:t>
            </a:r>
          </a:p>
          <a:p>
            <a:pPr eaLnBrk="1" hangingPunct="1">
              <a:lnSpc>
                <a:spcPct val="80000"/>
              </a:lnSpc>
              <a:defRPr/>
            </a:pPr>
            <a:endParaRPr lang="en-US" sz="2800" b="1"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In a corrosive environment the stress level at which it could be assumed a material has infinite life is lowered completely. </a:t>
            </a:r>
          </a:p>
          <a:p>
            <a:pPr eaLnBrk="1" hangingPunct="1">
              <a:lnSpc>
                <a:spcPct val="80000"/>
              </a:lnSpc>
              <a:defRPr/>
            </a:pPr>
            <a:r>
              <a:rPr lang="en-US" sz="2800" smtClean="0">
                <a:effectLst>
                  <a:outerShdw blurRad="38100" dist="38100" dir="2700000" algn="tl">
                    <a:srgbClr val="C0C0C0"/>
                  </a:outerShdw>
                </a:effectLst>
              </a:rPr>
              <a:t>Corrosion fatigue and fretting are both in this class. </a:t>
            </a:r>
          </a:p>
          <a:p>
            <a:pPr eaLnBrk="1" hangingPunct="1">
              <a:lnSpc>
                <a:spcPct val="80000"/>
              </a:lnSpc>
              <a:defRPr/>
            </a:pPr>
            <a:endParaRPr lang="en-US" sz="2800"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Much lower failure stresses and much shorter failure times can occur in a corrosive environment </a:t>
            </a:r>
          </a:p>
          <a:p>
            <a:pPr eaLnBrk="1" hangingPunct="1">
              <a:lnSpc>
                <a:spcPct val="80000"/>
              </a:lnSpc>
              <a:defRPr/>
            </a:pPr>
            <a:r>
              <a:rPr lang="en-US" sz="2800" smtClean="0">
                <a:effectLst>
                  <a:outerShdw blurRad="38100" dist="38100" dir="2700000" algn="tl">
                    <a:srgbClr val="C0C0C0"/>
                  </a:outerShdw>
                </a:effectLst>
              </a:rPr>
              <a:t>compared to a situation </a:t>
            </a:r>
          </a:p>
          <a:p>
            <a:pPr eaLnBrk="1" hangingPunct="1">
              <a:lnSpc>
                <a:spcPct val="80000"/>
              </a:lnSpc>
              <a:defRPr/>
            </a:pPr>
            <a:r>
              <a:rPr lang="en-US" sz="2800" smtClean="0">
                <a:effectLst>
                  <a:outerShdw blurRad="38100" dist="38100" dir="2700000" algn="tl">
                    <a:srgbClr val="C0C0C0"/>
                  </a:outerShdw>
                </a:effectLst>
              </a:rPr>
              <a:t>where the alternating stress is in a </a:t>
            </a:r>
          </a:p>
          <a:p>
            <a:pPr eaLnBrk="1" hangingPunct="1">
              <a:lnSpc>
                <a:spcPct val="80000"/>
              </a:lnSpc>
              <a:defRPr/>
            </a:pPr>
            <a:r>
              <a:rPr lang="en-US" sz="2800" smtClean="0">
                <a:effectLst>
                  <a:outerShdw blurRad="38100" dist="38100" dir="2700000" algn="tl">
                    <a:srgbClr val="C0C0C0"/>
                  </a:outerShdw>
                </a:effectLst>
              </a:rPr>
              <a:t>non-corrosive environment.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762000" y="228600"/>
            <a:ext cx="76962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endParaRPr lang="en-US" sz="2400" smtClean="0">
              <a:solidFill>
                <a:srgbClr val="3333FF"/>
              </a:solidFill>
              <a:effectLst>
                <a:outerShdw blurRad="38100" dist="38100" dir="2700000" algn="tl">
                  <a:srgbClr val="000000"/>
                </a:outerShdw>
              </a:effectLst>
            </a:endParaRPr>
          </a:p>
        </p:txBody>
      </p:sp>
      <p:sp>
        <p:nvSpPr>
          <p:cNvPr id="48131" name="Rectangle 3"/>
          <p:cNvSpPr>
            <a:spLocks noGrp="1" noChangeArrowheads="1"/>
          </p:cNvSpPr>
          <p:nvPr>
            <p:ph type="subTitle" idx="1"/>
          </p:nvPr>
        </p:nvSpPr>
        <p:spPr>
          <a:xfrm>
            <a:off x="838200" y="1676400"/>
            <a:ext cx="7696200" cy="4953000"/>
          </a:xfrm>
          <a:solidFill>
            <a:schemeClr val="bg1">
              <a:alpha val="0"/>
            </a:schemeClr>
          </a:solidFill>
        </p:spPr>
        <p:txBody>
          <a:bodyPr/>
          <a:lstStyle/>
          <a:p>
            <a:pPr eaLnBrk="1" hangingPunct="1">
              <a:defRPr/>
            </a:pPr>
            <a:r>
              <a:rPr lang="en-US" sz="2800" b="1" u="sng" smtClean="0">
                <a:solidFill>
                  <a:srgbClr val="3333FF"/>
                </a:solidFill>
                <a:effectLst>
                  <a:outerShdw blurRad="38100" dist="38100" dir="2700000" algn="tl">
                    <a:srgbClr val="C0C0C0"/>
                  </a:outerShdw>
                </a:effectLst>
              </a:rPr>
              <a:t>Hydrogen effects and stress</a:t>
            </a:r>
            <a:endParaRPr lang="en-US" sz="2800" b="1" smtClean="0">
              <a:solidFill>
                <a:srgbClr val="3333FF"/>
              </a:solidFill>
              <a:effectLst>
                <a:outerShdw blurRad="38100" dist="38100" dir="2700000" algn="tl">
                  <a:srgbClr val="C0C0C0"/>
                </a:outerShdw>
              </a:effectLst>
            </a:endParaRPr>
          </a:p>
          <a:p>
            <a:pPr eaLnBrk="1" hangingPunct="1">
              <a:defRPr/>
            </a:pPr>
            <a:r>
              <a:rPr lang="en-US" sz="2800" smtClean="0">
                <a:effectLst>
                  <a:outerShdw blurRad="38100" dist="38100" dir="2700000" algn="tl">
                    <a:srgbClr val="C0C0C0"/>
                  </a:outerShdw>
                </a:effectLst>
              </a:rPr>
              <a:t>Atomic hydrogen released by cathodic reactions during corrosion can enter metals, causing several significant types of damage. </a:t>
            </a:r>
          </a:p>
          <a:p>
            <a:pPr eaLnBrk="1" hangingPunct="1">
              <a:defRPr/>
            </a:pPr>
            <a:endParaRPr lang="en-US" sz="2800" smtClean="0">
              <a:effectLst>
                <a:outerShdw blurRad="38100" dist="38100" dir="2700000" algn="tl">
                  <a:srgbClr val="C0C0C0"/>
                </a:outerShdw>
              </a:effectLst>
            </a:endParaRPr>
          </a:p>
          <a:p>
            <a:pPr eaLnBrk="1" hangingPunct="1">
              <a:defRPr/>
            </a:pPr>
            <a:r>
              <a:rPr lang="en-US" sz="2800" smtClean="0">
                <a:effectLst>
                  <a:outerShdw blurRad="38100" dist="38100" dir="2700000" algn="tl">
                    <a:srgbClr val="C0C0C0"/>
                  </a:outerShdw>
                </a:effectLst>
              </a:rPr>
              <a:t>Hydrogen has a strong tendency to travel are high tensional stress. By several mechanisms, this can cause cracking in steels. </a:t>
            </a:r>
          </a:p>
          <a:p>
            <a:pPr eaLnBrk="1" hangingPunct="1">
              <a:defRPr/>
            </a:pPr>
            <a:r>
              <a:rPr lang="en-US" sz="2800" smtClean="0">
                <a:effectLst>
                  <a:outerShdw blurRad="38100" dist="38100" dir="2700000" algn="tl">
                    <a:srgbClr val="C0C0C0"/>
                  </a:outerShdw>
                </a:effectLst>
              </a:rPr>
              <a:t>Hydrogen may also be introduced during welding or due to cathodic protection.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762000" y="228600"/>
            <a:ext cx="76962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endParaRPr lang="en-US" sz="2400" smtClean="0">
              <a:solidFill>
                <a:srgbClr val="3333FF"/>
              </a:solidFill>
              <a:effectLst>
                <a:outerShdw blurRad="38100" dist="38100" dir="2700000" algn="tl">
                  <a:srgbClr val="000000"/>
                </a:outerShdw>
              </a:effectLst>
            </a:endParaRPr>
          </a:p>
        </p:txBody>
      </p:sp>
      <p:pic>
        <p:nvPicPr>
          <p:cNvPr id="26627" name="Picture 4"/>
          <p:cNvPicPr>
            <a:picLocks noGrp="1" noChangeAspect="1" noChangeArrowheads="1"/>
          </p:cNvPicPr>
          <p:nvPr>
            <p:ph type="subTitle" idx="1"/>
          </p:nvPr>
        </p:nvPicPr>
        <p:blipFill>
          <a:blip r:embed="rId3"/>
          <a:srcRect/>
          <a:stretch>
            <a:fillRect/>
          </a:stretch>
        </p:blipFill>
        <p:spPr>
          <a:xfrm>
            <a:off x="990600" y="1676400"/>
            <a:ext cx="7315200" cy="4800600"/>
          </a:xfr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762000" y="228600"/>
            <a:ext cx="76962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STRESS</a:t>
            </a:r>
            <a:endParaRPr lang="en-US" sz="2400" smtClean="0">
              <a:solidFill>
                <a:srgbClr val="3333FF"/>
              </a:solidFill>
              <a:effectLst>
                <a:outerShdw blurRad="38100" dist="38100" dir="2700000" algn="tl">
                  <a:srgbClr val="000000"/>
                </a:outerShdw>
              </a:effectLst>
            </a:endParaRPr>
          </a:p>
        </p:txBody>
      </p:sp>
      <p:pic>
        <p:nvPicPr>
          <p:cNvPr id="27651" name="Picture 5"/>
          <p:cNvPicPr>
            <a:picLocks noGrp="1" noChangeAspect="1" noChangeArrowheads="1"/>
          </p:cNvPicPr>
          <p:nvPr>
            <p:ph type="subTitle" idx="1"/>
          </p:nvPr>
        </p:nvPicPr>
        <p:blipFill>
          <a:blip r:embed="rId3"/>
          <a:srcRect/>
          <a:stretch>
            <a:fillRect/>
          </a:stretch>
        </p:blipFill>
        <p:spPr>
          <a:xfrm>
            <a:off x="1295400" y="1447800"/>
            <a:ext cx="6629400" cy="5257800"/>
          </a:xfr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762000" y="228600"/>
            <a:ext cx="76962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sp>
        <p:nvSpPr>
          <p:cNvPr id="47107" name="Rectangle 3"/>
          <p:cNvSpPr>
            <a:spLocks noGrp="1" noChangeArrowheads="1"/>
          </p:cNvSpPr>
          <p:nvPr>
            <p:ph type="subTitle" idx="1"/>
          </p:nvPr>
        </p:nvSpPr>
        <p:spPr>
          <a:xfrm>
            <a:off x="533400" y="1600200"/>
            <a:ext cx="8077200" cy="4495800"/>
          </a:xfrm>
          <a:solidFill>
            <a:schemeClr val="bg1">
              <a:alpha val="0"/>
            </a:schemeClr>
          </a:solidFill>
        </p:spPr>
        <p:txBody>
          <a:bodyPr/>
          <a:lstStyle/>
          <a:p>
            <a:pPr eaLnBrk="1" hangingPunct="1">
              <a:lnSpc>
                <a:spcPct val="90000"/>
              </a:lnSpc>
              <a:defRPr/>
            </a:pPr>
            <a:r>
              <a:rPr lang="en-US" sz="2800" b="1" smtClean="0">
                <a:solidFill>
                  <a:srgbClr val="3333FF"/>
                </a:solidFill>
                <a:effectLst>
                  <a:outerShdw blurRad="38100" dist="38100" dir="2700000" algn="tl">
                    <a:srgbClr val="C0C0C0"/>
                  </a:outerShdw>
                </a:effectLst>
              </a:rPr>
              <a:t>‘Trap’ geometry is poor geometry.</a:t>
            </a:r>
            <a:r>
              <a:rPr lang="en-US" sz="2800" b="1" smtClean="0">
                <a:effectLst>
                  <a:outerShdw blurRad="38100" dist="38100" dir="2700000" algn="tl">
                    <a:srgbClr val="C0C0C0"/>
                  </a:outerShdw>
                </a:effectLst>
              </a:rPr>
              <a:t> </a:t>
            </a:r>
          </a:p>
          <a:p>
            <a:pPr eaLnBrk="1" hangingPunct="1">
              <a:lnSpc>
                <a:spcPct val="90000"/>
              </a:lnSpc>
              <a:defRPr/>
            </a:pPr>
            <a:r>
              <a:rPr lang="en-US" sz="2800" smtClean="0">
                <a:effectLst>
                  <a:outerShdw blurRad="38100" dist="38100" dir="2700000" algn="tl">
                    <a:srgbClr val="C0C0C0"/>
                  </a:outerShdw>
                </a:effectLst>
              </a:rPr>
              <a:t>Corrosion may be fostered by retentions of liquids or contact of the metal surface with a local environment differing from that expected by the designer. </a:t>
            </a:r>
          </a:p>
          <a:p>
            <a:pPr eaLnBrk="1" hangingPunct="1">
              <a:lnSpc>
                <a:spcPct val="90000"/>
              </a:lnSpc>
              <a:defRPr/>
            </a:pPr>
            <a:endParaRPr lang="en-US" sz="2800" smtClean="0">
              <a:effectLst>
                <a:outerShdw blurRad="38100" dist="38100" dir="2700000" algn="tl">
                  <a:srgbClr val="C0C0C0"/>
                </a:outerShdw>
              </a:effectLst>
            </a:endParaRPr>
          </a:p>
          <a:p>
            <a:pPr eaLnBrk="1" hangingPunct="1">
              <a:lnSpc>
                <a:spcPct val="90000"/>
              </a:lnSpc>
              <a:defRPr/>
            </a:pPr>
            <a:r>
              <a:rPr lang="en-US" sz="2800" smtClean="0">
                <a:effectLst>
                  <a:outerShdw blurRad="38100" dist="38100" dir="2700000" algn="tl">
                    <a:srgbClr val="C0C0C0"/>
                  </a:outerShdw>
                </a:effectLst>
              </a:rPr>
              <a:t>Features shown opposite encourage poor drainage, possibilities for solution concentration, differential aeration and poor access for inspection, repair or maintenance.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838200" y="0"/>
            <a:ext cx="76962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sp>
        <p:nvSpPr>
          <p:cNvPr id="46083" name="Rectangle 3"/>
          <p:cNvSpPr>
            <a:spLocks noGrp="1" noChangeArrowheads="1"/>
          </p:cNvSpPr>
          <p:nvPr>
            <p:ph type="subTitle" idx="1"/>
          </p:nvPr>
        </p:nvSpPr>
        <p:spPr>
          <a:xfrm>
            <a:off x="457200" y="1524000"/>
            <a:ext cx="8305800" cy="5105400"/>
          </a:xfrm>
          <a:solidFill>
            <a:schemeClr val="bg1">
              <a:alpha val="0"/>
            </a:schemeClr>
          </a:solidFill>
        </p:spPr>
        <p:txBody>
          <a:bodyPr/>
          <a:lstStyle/>
          <a:p>
            <a:pPr eaLnBrk="1" hangingPunct="1">
              <a:lnSpc>
                <a:spcPct val="80000"/>
              </a:lnSpc>
              <a:defRPr/>
            </a:pPr>
            <a:r>
              <a:rPr lang="en-US" sz="2000" b="1" smtClean="0">
                <a:solidFill>
                  <a:srgbClr val="3333FF"/>
                </a:solidFill>
                <a:effectLst>
                  <a:outerShdw blurRad="38100" dist="38100" dir="2700000" algn="tl">
                    <a:srgbClr val="C0C0C0"/>
                  </a:outerShdw>
                </a:effectLst>
              </a:rPr>
              <a:t>Think about the effect of the following….</a:t>
            </a:r>
          </a:p>
          <a:p>
            <a:pPr eaLnBrk="1" hangingPunct="1">
              <a:lnSpc>
                <a:spcPct val="80000"/>
              </a:lnSpc>
              <a:defRPr/>
            </a:pPr>
            <a:endParaRPr lang="en-US" sz="2000" b="1" smtClean="0">
              <a:solidFill>
                <a:srgbClr val="3333FF"/>
              </a:solidFill>
              <a:effectLst>
                <a:outerShdw blurRad="38100" dist="38100" dir="2700000" algn="tl">
                  <a:srgbClr val="C0C0C0"/>
                </a:outerShdw>
              </a:effectLst>
            </a:endParaRPr>
          </a:p>
          <a:p>
            <a:pPr algn="l" eaLnBrk="1" hangingPunct="1">
              <a:lnSpc>
                <a:spcPct val="80000"/>
              </a:lnSpc>
              <a:defRPr/>
            </a:pPr>
            <a:r>
              <a:rPr lang="en-US" sz="2000" b="1" u="sng" smtClean="0">
                <a:solidFill>
                  <a:srgbClr val="3333FF"/>
                </a:solidFill>
                <a:effectLst>
                  <a:outerShdw blurRad="38100" dist="38100" dir="2700000" algn="tl">
                    <a:srgbClr val="C0C0C0"/>
                  </a:outerShdw>
                </a:effectLst>
              </a:rPr>
              <a:t>Access</a:t>
            </a:r>
          </a:p>
          <a:p>
            <a:pPr algn="l" eaLnBrk="1" hangingPunct="1">
              <a:lnSpc>
                <a:spcPct val="80000"/>
              </a:lnSpc>
              <a:defRPr/>
            </a:pPr>
            <a:endParaRPr lang="en-US" sz="2000" b="1" u="sng" smtClean="0">
              <a:solidFill>
                <a:srgbClr val="3333FF"/>
              </a:solidFill>
              <a:effectLst>
                <a:outerShdw blurRad="38100" dist="38100" dir="2700000" algn="tl">
                  <a:srgbClr val="C0C0C0"/>
                </a:outerShdw>
              </a:effectLst>
            </a:endParaRPr>
          </a:p>
          <a:p>
            <a:pPr eaLnBrk="1" hangingPunct="1">
              <a:lnSpc>
                <a:spcPct val="80000"/>
              </a:lnSpc>
              <a:defRPr/>
            </a:pPr>
            <a:r>
              <a:rPr lang="en-US" sz="2000" smtClean="0">
                <a:effectLst>
                  <a:outerShdw blurRad="38100" dist="38100" dir="2700000" algn="tl">
                    <a:srgbClr val="C0C0C0"/>
                  </a:outerShdw>
                </a:effectLst>
              </a:rPr>
              <a:t>Inspection and maintenance requires adequate access to all parts of structure. Design must allow for easy replacement of material where the risk of corrosion and the consequences of failure are significant.</a:t>
            </a:r>
          </a:p>
          <a:p>
            <a:pPr eaLnBrk="1" hangingPunct="1">
              <a:lnSpc>
                <a:spcPct val="80000"/>
              </a:lnSpc>
              <a:defRPr/>
            </a:pPr>
            <a:endParaRPr lang="en-US" sz="2000" smtClean="0">
              <a:effectLst>
                <a:outerShdw blurRad="38100" dist="38100" dir="2700000" algn="tl">
                  <a:srgbClr val="C0C0C0"/>
                </a:outerShdw>
              </a:effectLst>
            </a:endParaRPr>
          </a:p>
          <a:p>
            <a:pPr algn="l" eaLnBrk="1" hangingPunct="1">
              <a:lnSpc>
                <a:spcPct val="80000"/>
              </a:lnSpc>
              <a:defRPr/>
            </a:pPr>
            <a:r>
              <a:rPr lang="en-US" sz="2000" b="1" u="sng" smtClean="0">
                <a:solidFill>
                  <a:srgbClr val="3333FF"/>
                </a:solidFill>
                <a:effectLst>
                  <a:outerShdw blurRad="38100" dist="38100" dir="2700000" algn="tl">
                    <a:srgbClr val="C0C0C0"/>
                  </a:outerShdw>
                </a:effectLst>
              </a:rPr>
              <a:t>Joints, flanges</a:t>
            </a:r>
          </a:p>
          <a:p>
            <a:pPr algn="l" eaLnBrk="1" hangingPunct="1">
              <a:lnSpc>
                <a:spcPct val="80000"/>
              </a:lnSpc>
              <a:defRPr/>
            </a:pPr>
            <a:endParaRPr lang="en-US" sz="2000" b="1" u="sng" smtClean="0">
              <a:solidFill>
                <a:srgbClr val="3333FF"/>
              </a:solidFill>
              <a:effectLst>
                <a:outerShdw blurRad="38100" dist="38100" dir="2700000" algn="tl">
                  <a:srgbClr val="C0C0C0"/>
                </a:outerShdw>
              </a:effectLst>
            </a:endParaRPr>
          </a:p>
          <a:p>
            <a:pPr eaLnBrk="1" hangingPunct="1">
              <a:lnSpc>
                <a:spcPct val="80000"/>
              </a:lnSpc>
              <a:defRPr/>
            </a:pPr>
            <a:r>
              <a:rPr lang="en-US" sz="2000" smtClean="0">
                <a:effectLst>
                  <a:outerShdw blurRad="38100" dist="38100" dir="2700000" algn="tl">
                    <a:srgbClr val="C0C0C0"/>
                  </a:outerShdw>
                </a:effectLst>
              </a:rPr>
              <a:t>Crevices let stagnant liquid accumulate, causing locally accelerated corrosion from differential aeration. </a:t>
            </a:r>
          </a:p>
          <a:p>
            <a:pPr eaLnBrk="1" hangingPunct="1">
              <a:lnSpc>
                <a:spcPct val="80000"/>
              </a:lnSpc>
              <a:defRPr/>
            </a:pPr>
            <a:r>
              <a:rPr lang="en-US" sz="2000" smtClean="0">
                <a:effectLst>
                  <a:outerShdw blurRad="38100" dist="38100" dir="2700000" algn="tl">
                    <a:srgbClr val="C0C0C0"/>
                  </a:outerShdw>
                </a:effectLst>
              </a:rPr>
              <a:t>There can also be contact between dissimilar metals. Slower drying at joints can increase concentration of aggressive salts. Consider the use of appropriate and safe solvents.</a:t>
            </a:r>
          </a:p>
          <a:p>
            <a:pPr eaLnBrk="1" hangingPunct="1">
              <a:lnSpc>
                <a:spcPct val="80000"/>
              </a:lnSpc>
              <a:defRPr/>
            </a:pPr>
            <a:endParaRPr lang="en-US" sz="2000" smtClean="0">
              <a:effectLst>
                <a:outerShdw blurRad="38100" dist="38100" dir="2700000" algn="tl">
                  <a:srgbClr val="C0C0C0"/>
                </a:outerShdw>
              </a:effectLst>
            </a:endParaRPr>
          </a:p>
          <a:p>
            <a:pPr eaLnBrk="1" hangingPunct="1">
              <a:lnSpc>
                <a:spcPct val="80000"/>
              </a:lnSpc>
              <a:defRPr/>
            </a:pPr>
            <a:endParaRPr lang="en-US" sz="2000" smtClean="0">
              <a:effectLst>
                <a:outerShdw blurRad="38100" dist="38100" dir="2700000" algn="tl">
                  <a:srgbClr val="C0C0C0"/>
                </a:outerShdw>
              </a:effectLst>
            </a:endParaRPr>
          </a:p>
          <a:p>
            <a:pPr eaLnBrk="1" hangingPunct="1">
              <a:lnSpc>
                <a:spcPct val="80000"/>
              </a:lnSpc>
              <a:defRPr/>
            </a:pPr>
            <a:endParaRPr lang="en-US" sz="2000" smtClean="0">
              <a:effectLst>
                <a:outerShdw blurRad="38100" dist="38100" dir="2700000" algn="tl">
                  <a:srgbClr val="C0C0C0"/>
                </a:outerShdw>
              </a:effectLst>
            </a:endParaRPr>
          </a:p>
          <a:p>
            <a:pPr eaLnBrk="1" hangingPunct="1">
              <a:lnSpc>
                <a:spcPct val="80000"/>
              </a:lnSpc>
              <a:defRPr/>
            </a:pPr>
            <a:endParaRPr lang="en-US" sz="2000" smtClean="0">
              <a:effectLst>
                <a:outerShdw blurRad="38100" dist="38100" dir="2700000" algn="tl">
                  <a:srgbClr val="C0C0C0"/>
                </a:outerShdw>
              </a:effectLst>
            </a:endParaRPr>
          </a:p>
        </p:txBody>
      </p:sp>
      <p:sp>
        <p:nvSpPr>
          <p:cNvPr id="46084" name="AutoShape 4"/>
          <p:cNvSpPr>
            <a:spLocks noChangeArrowheads="1"/>
          </p:cNvSpPr>
          <p:nvPr/>
        </p:nvSpPr>
        <p:spPr bwMode="auto">
          <a:xfrm>
            <a:off x="1600200" y="1295400"/>
            <a:ext cx="5791200" cy="838200"/>
          </a:xfrm>
          <a:prstGeom prst="cloudCallout">
            <a:avLst>
              <a:gd name="adj1" fmla="val 986"/>
              <a:gd name="adj2" fmla="val 100949"/>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838200" y="0"/>
            <a:ext cx="77724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sp>
        <p:nvSpPr>
          <p:cNvPr id="45059" name="Rectangle 3"/>
          <p:cNvSpPr>
            <a:spLocks noGrp="1" noChangeArrowheads="1"/>
          </p:cNvSpPr>
          <p:nvPr>
            <p:ph type="subTitle" idx="1"/>
          </p:nvPr>
        </p:nvSpPr>
        <p:spPr>
          <a:xfrm>
            <a:off x="228600" y="2209800"/>
            <a:ext cx="8763000" cy="4419600"/>
          </a:xfrm>
          <a:solidFill>
            <a:schemeClr val="bg1">
              <a:alpha val="0"/>
            </a:schemeClr>
          </a:solidFill>
        </p:spPr>
        <p:txBody>
          <a:bodyPr/>
          <a:lstStyle/>
          <a:p>
            <a:pPr algn="l" eaLnBrk="1" hangingPunct="1">
              <a:lnSpc>
                <a:spcPct val="80000"/>
              </a:lnSpc>
              <a:defRPr/>
            </a:pPr>
            <a:r>
              <a:rPr lang="en-US" sz="2400" b="1" u="sng" smtClean="0">
                <a:solidFill>
                  <a:srgbClr val="3333FF"/>
                </a:solidFill>
                <a:effectLst>
                  <a:outerShdw blurRad="38100" dist="38100" dir="2700000" algn="tl">
                    <a:srgbClr val="C0C0C0"/>
                  </a:outerShdw>
                </a:effectLst>
              </a:rPr>
              <a:t>Welds</a:t>
            </a:r>
          </a:p>
          <a:p>
            <a:pPr eaLnBrk="1" hangingPunct="1">
              <a:lnSpc>
                <a:spcPct val="80000"/>
              </a:lnSpc>
              <a:defRPr/>
            </a:pPr>
            <a:r>
              <a:rPr lang="en-US" sz="2400" smtClean="0">
                <a:effectLst>
                  <a:outerShdw blurRad="38100" dist="38100" dir="2700000" algn="tl">
                    <a:srgbClr val="C0C0C0"/>
                  </a:outerShdw>
                </a:effectLst>
              </a:rPr>
              <a:t>Poor weld profile, lack of fusion and stitch welding can all lead to crevices and stress raisers.</a:t>
            </a:r>
          </a:p>
          <a:p>
            <a:pPr algn="l" eaLnBrk="1" hangingPunct="1">
              <a:lnSpc>
                <a:spcPct val="80000"/>
              </a:lnSpc>
              <a:defRPr/>
            </a:pPr>
            <a:r>
              <a:rPr lang="en-US" sz="2400" b="1" u="sng" smtClean="0">
                <a:solidFill>
                  <a:srgbClr val="3333FF"/>
                </a:solidFill>
                <a:effectLst>
                  <a:outerShdw blurRad="38100" dist="38100" dir="2700000" algn="tl">
                    <a:srgbClr val="C0C0C0"/>
                  </a:outerShdw>
                </a:effectLst>
              </a:rPr>
              <a:t>Deposits</a:t>
            </a:r>
          </a:p>
          <a:p>
            <a:pPr eaLnBrk="1" hangingPunct="1">
              <a:lnSpc>
                <a:spcPct val="80000"/>
              </a:lnSpc>
              <a:defRPr/>
            </a:pPr>
            <a:r>
              <a:rPr lang="en-US" sz="2400" smtClean="0">
                <a:effectLst>
                  <a:outerShdw blurRad="38100" dist="38100" dir="2700000" algn="tl">
                    <a:srgbClr val="C0C0C0"/>
                  </a:outerShdw>
                </a:effectLst>
              </a:rPr>
              <a:t>Debris on horizontal surfaces can give shielding corrosion (differential aeration corrosion). </a:t>
            </a:r>
          </a:p>
          <a:p>
            <a:pPr eaLnBrk="1" hangingPunct="1">
              <a:lnSpc>
                <a:spcPct val="80000"/>
              </a:lnSpc>
              <a:defRPr/>
            </a:pPr>
            <a:r>
              <a:rPr lang="en-US" sz="2400" smtClean="0">
                <a:effectLst>
                  <a:outerShdw blurRad="38100" dist="38100" dir="2700000" algn="tl">
                    <a:srgbClr val="C0C0C0"/>
                  </a:outerShdw>
                </a:effectLst>
              </a:rPr>
              <a:t>Corrosion products and water forming scales can affect heat transfer and cause temperature differential that can lead to corrosion.</a:t>
            </a:r>
          </a:p>
          <a:p>
            <a:pPr algn="l" eaLnBrk="1" hangingPunct="1">
              <a:lnSpc>
                <a:spcPct val="80000"/>
              </a:lnSpc>
              <a:defRPr/>
            </a:pPr>
            <a:r>
              <a:rPr lang="en-US" sz="2400" b="1" u="sng" smtClean="0">
                <a:solidFill>
                  <a:srgbClr val="3333FF"/>
                </a:solidFill>
                <a:effectLst>
                  <a:outerShdw blurRad="38100" dist="38100" dir="2700000" algn="tl">
                    <a:srgbClr val="C0C0C0"/>
                  </a:outerShdw>
                </a:effectLst>
              </a:rPr>
              <a:t>Liquid traps</a:t>
            </a:r>
          </a:p>
          <a:p>
            <a:pPr eaLnBrk="1" hangingPunct="1">
              <a:lnSpc>
                <a:spcPct val="80000"/>
              </a:lnSpc>
              <a:defRPr/>
            </a:pPr>
            <a:r>
              <a:rPr lang="en-US" sz="2400" smtClean="0">
                <a:effectLst>
                  <a:outerShdw blurRad="38100" dist="38100" dir="2700000" algn="tl">
                    <a:srgbClr val="C0C0C0"/>
                  </a:outerShdw>
                </a:effectLst>
              </a:rPr>
              <a:t>Poorly draining areas can result in increased corrosion generally. Increased corrosion may also occur at the water line zone.</a:t>
            </a:r>
          </a:p>
        </p:txBody>
      </p:sp>
      <p:sp>
        <p:nvSpPr>
          <p:cNvPr id="45060" name="AutoShape 4"/>
          <p:cNvSpPr>
            <a:spLocks noChangeArrowheads="1"/>
          </p:cNvSpPr>
          <p:nvPr/>
        </p:nvSpPr>
        <p:spPr bwMode="auto">
          <a:xfrm>
            <a:off x="1600200" y="1219200"/>
            <a:ext cx="5791200" cy="838200"/>
          </a:xfrm>
          <a:prstGeom prst="cloudCallout">
            <a:avLst>
              <a:gd name="adj1" fmla="val 986"/>
              <a:gd name="adj2" fmla="val 110037"/>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r>
              <a:rPr lang="en-US" b="1">
                <a:solidFill>
                  <a:srgbClr val="3333FF"/>
                </a:solidFill>
              </a:rPr>
              <a:t>Think about the following sources of incompatibility…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5334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40963" name="Rectangle 3"/>
          <p:cNvSpPr>
            <a:spLocks noGrp="1" noChangeArrowheads="1"/>
          </p:cNvSpPr>
          <p:nvPr>
            <p:ph type="subTitle" idx="1"/>
          </p:nvPr>
        </p:nvSpPr>
        <p:spPr>
          <a:xfrm>
            <a:off x="0" y="1447800"/>
            <a:ext cx="8763000" cy="5029200"/>
          </a:xfrm>
          <a:gradFill rotWithShape="1">
            <a:gsLst>
              <a:gs pos="0">
                <a:schemeClr val="bg2">
                  <a:alpha val="0"/>
                </a:schemeClr>
              </a:gs>
              <a:gs pos="100000">
                <a:srgbClr val="FFCCCC"/>
              </a:gs>
            </a:gsLst>
            <a:lin ang="5400000" scaled="1"/>
          </a:gradFill>
        </p:spPr>
        <p:txBody>
          <a:bodyPr/>
          <a:lstStyle/>
          <a:p>
            <a:pPr eaLnBrk="1" hangingPunct="1">
              <a:lnSpc>
                <a:spcPct val="80000"/>
              </a:lnSpc>
              <a:defRPr/>
            </a:pPr>
            <a:r>
              <a:rPr lang="en-US" sz="2800" smtClean="0">
                <a:solidFill>
                  <a:srgbClr val="3333FF"/>
                </a:solidFill>
                <a:effectLst>
                  <a:outerShdw blurRad="38100" dist="38100" dir="2700000" algn="tl">
                    <a:srgbClr val="000000"/>
                  </a:outerShdw>
                </a:effectLst>
              </a:rPr>
              <a:t>It has been estimated that a quarter of all corrosion problems could be prevented easily by using well established techniques. </a:t>
            </a:r>
          </a:p>
          <a:p>
            <a:pPr eaLnBrk="1" hangingPunct="1">
              <a:lnSpc>
                <a:spcPct val="80000"/>
              </a:lnSpc>
              <a:defRPr/>
            </a:pPr>
            <a:r>
              <a:rPr lang="en-US" sz="2800" smtClean="0">
                <a:solidFill>
                  <a:srgbClr val="3333FF"/>
                </a:solidFill>
                <a:effectLst>
                  <a:outerShdw blurRad="38100" dist="38100" dir="2700000" algn="tl">
                    <a:srgbClr val="000000"/>
                  </a:outerShdw>
                </a:effectLst>
              </a:rPr>
              <a:t>The economic, social or ecological consequences of major corrosion failures can be ruinous. </a:t>
            </a:r>
          </a:p>
          <a:p>
            <a:pPr eaLnBrk="1" hangingPunct="1">
              <a:lnSpc>
                <a:spcPct val="80000"/>
              </a:lnSpc>
              <a:defRPr/>
            </a:pPr>
            <a:r>
              <a:rPr lang="en-US" sz="2800" b="1" smtClean="0">
                <a:solidFill>
                  <a:srgbClr val="FF3300"/>
                </a:solidFill>
                <a:effectLst>
                  <a:outerShdw blurRad="38100" dist="38100" dir="2700000" algn="tl">
                    <a:srgbClr val="000000"/>
                  </a:outerShdw>
                </a:effectLst>
              </a:rPr>
              <a:t>Corrosion </a:t>
            </a:r>
          </a:p>
          <a:p>
            <a:pPr eaLnBrk="1" hangingPunct="1">
              <a:lnSpc>
                <a:spcPct val="80000"/>
              </a:lnSpc>
              <a:defRPr/>
            </a:pPr>
            <a:endParaRPr lang="en-US" sz="2800" b="1" smtClean="0">
              <a:solidFill>
                <a:srgbClr val="FF3300"/>
              </a:solidFill>
              <a:effectLst>
                <a:outerShdw blurRad="38100" dist="38100" dir="2700000" algn="tl">
                  <a:srgbClr val="000000"/>
                </a:outerShdw>
              </a:effectLst>
            </a:endParaRPr>
          </a:p>
          <a:p>
            <a:pPr eaLnBrk="1" hangingPunct="1">
              <a:lnSpc>
                <a:spcPct val="80000"/>
              </a:lnSpc>
              <a:defRPr/>
            </a:pPr>
            <a:r>
              <a:rPr lang="en-US" sz="1600" b="1" smtClean="0">
                <a:effectLst>
                  <a:outerShdw blurRad="38100" dist="38100" dir="2700000" algn="tl">
                    <a:srgbClr val="FFFFFF"/>
                  </a:outerShdw>
                </a:effectLst>
              </a:rPr>
              <a:t>INCREASES </a:t>
            </a:r>
          </a:p>
          <a:p>
            <a:pPr eaLnBrk="1" hangingPunct="1">
              <a:lnSpc>
                <a:spcPct val="80000"/>
              </a:lnSpc>
              <a:defRPr/>
            </a:pPr>
            <a:endParaRPr lang="en-US" sz="1600" b="1" smtClean="0">
              <a:effectLst>
                <a:outerShdw blurRad="38100" dist="38100" dir="2700000" algn="tl">
                  <a:srgbClr val="FFFFFF"/>
                </a:outerShdw>
              </a:effectLst>
            </a:endParaRPr>
          </a:p>
          <a:p>
            <a:pPr eaLnBrk="1" hangingPunct="1">
              <a:lnSpc>
                <a:spcPct val="80000"/>
              </a:lnSpc>
              <a:defRPr/>
            </a:pPr>
            <a:r>
              <a:rPr lang="en-US" sz="1600" smtClean="0">
                <a:effectLst>
                  <a:outerShdw blurRad="38100" dist="38100" dir="2700000" algn="tl">
                    <a:srgbClr val="FFFFFF"/>
                  </a:outerShdw>
                </a:effectLst>
              </a:rPr>
              <a:t>running costs </a:t>
            </a:r>
          </a:p>
          <a:p>
            <a:pPr eaLnBrk="1" hangingPunct="1">
              <a:lnSpc>
                <a:spcPct val="80000"/>
              </a:lnSpc>
              <a:defRPr/>
            </a:pPr>
            <a:r>
              <a:rPr lang="en-US" sz="1600" smtClean="0">
                <a:effectLst>
                  <a:outerShdw blurRad="38100" dist="38100" dir="2700000" algn="tl">
                    <a:srgbClr val="FFFFFF"/>
                  </a:outerShdw>
                </a:effectLst>
              </a:rPr>
              <a:t>and </a:t>
            </a:r>
          </a:p>
          <a:p>
            <a:pPr eaLnBrk="1" hangingPunct="1">
              <a:lnSpc>
                <a:spcPct val="80000"/>
              </a:lnSpc>
              <a:defRPr/>
            </a:pPr>
            <a:endParaRPr lang="en-US" sz="1600" smtClean="0">
              <a:effectLst>
                <a:outerShdw blurRad="38100" dist="38100" dir="2700000" algn="tl">
                  <a:srgbClr val="FFFFFF"/>
                </a:outerShdw>
              </a:effectLst>
            </a:endParaRPr>
          </a:p>
          <a:p>
            <a:pPr eaLnBrk="1" hangingPunct="1">
              <a:lnSpc>
                <a:spcPct val="80000"/>
              </a:lnSpc>
              <a:defRPr/>
            </a:pPr>
            <a:r>
              <a:rPr lang="en-US" sz="1600" b="1" smtClean="0">
                <a:effectLst>
                  <a:outerShdw blurRad="38100" dist="38100" dir="2700000" algn="tl">
                    <a:srgbClr val="FFFFFF"/>
                  </a:outerShdw>
                </a:effectLst>
              </a:rPr>
              <a:t>REDUCES </a:t>
            </a:r>
          </a:p>
          <a:p>
            <a:pPr eaLnBrk="1" hangingPunct="1">
              <a:lnSpc>
                <a:spcPct val="80000"/>
              </a:lnSpc>
              <a:defRPr/>
            </a:pPr>
            <a:endParaRPr lang="en-US" sz="1600" smtClean="0">
              <a:effectLst>
                <a:outerShdw blurRad="38100" dist="38100" dir="2700000" algn="tl">
                  <a:srgbClr val="FFFFFF"/>
                </a:outerShdw>
              </a:effectLst>
            </a:endParaRPr>
          </a:p>
          <a:p>
            <a:pPr eaLnBrk="1" hangingPunct="1">
              <a:lnSpc>
                <a:spcPct val="80000"/>
              </a:lnSpc>
              <a:defRPr/>
            </a:pPr>
            <a:r>
              <a:rPr lang="en-US" sz="1600" smtClean="0">
                <a:effectLst>
                  <a:outerShdw blurRad="38100" dist="38100" dir="2700000" algn="tl">
                    <a:srgbClr val="FFFFFF"/>
                  </a:outerShdw>
                </a:effectLst>
              </a:rPr>
              <a:t>plant efficiency, availability and product quality.</a:t>
            </a:r>
            <a:endParaRPr lang="en-US" sz="2800" smtClean="0">
              <a:effectLst>
                <a:outerShdw blurRad="38100" dist="38100" dir="2700000" algn="tl">
                  <a:srgbClr val="FFFFFF"/>
                </a:outerShdw>
              </a:effectLst>
            </a:endParaRPr>
          </a:p>
          <a:p>
            <a:pPr eaLnBrk="1" hangingPunct="1">
              <a:lnSpc>
                <a:spcPct val="80000"/>
              </a:lnSpc>
              <a:defRPr/>
            </a:pPr>
            <a:endParaRPr lang="en-US" sz="2800" smtClean="0">
              <a:effectLst>
                <a:outerShdw blurRad="38100" dist="38100" dir="2700000" algn="tl">
                  <a:srgbClr val="FFFFFF"/>
                </a:outerShdw>
              </a:effectLst>
            </a:endParaRPr>
          </a:p>
          <a:p>
            <a:pPr eaLnBrk="1" hangingPunct="1">
              <a:lnSpc>
                <a:spcPct val="80000"/>
              </a:lnSpc>
              <a:defRPr/>
            </a:pPr>
            <a:endParaRPr lang="en-US" sz="280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838200" y="0"/>
            <a:ext cx="77724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pic>
        <p:nvPicPr>
          <p:cNvPr id="31747" name="Picture 5"/>
          <p:cNvPicPr>
            <a:picLocks noGrp="1" noChangeAspect="1" noChangeArrowheads="1"/>
          </p:cNvPicPr>
          <p:nvPr>
            <p:ph type="subTitle" idx="1"/>
          </p:nvPr>
        </p:nvPicPr>
        <p:blipFill>
          <a:blip r:embed="rId3"/>
          <a:srcRect/>
          <a:stretch>
            <a:fillRect/>
          </a:stretch>
        </p:blipFill>
        <p:spPr>
          <a:xfrm>
            <a:off x="1219200" y="1295400"/>
            <a:ext cx="6781800" cy="4876800"/>
          </a:xfr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838200" y="0"/>
            <a:ext cx="77724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pic>
        <p:nvPicPr>
          <p:cNvPr id="32771" name="Picture 5"/>
          <p:cNvPicPr>
            <a:picLocks noGrp="1" noChangeAspect="1" noChangeArrowheads="1"/>
          </p:cNvPicPr>
          <p:nvPr>
            <p:ph type="subTitle" idx="1"/>
          </p:nvPr>
        </p:nvPicPr>
        <p:blipFill>
          <a:blip r:embed="rId3"/>
          <a:srcRect/>
          <a:stretch>
            <a:fillRect/>
          </a:stretch>
        </p:blipFill>
        <p:spPr>
          <a:xfrm>
            <a:off x="990600" y="1295400"/>
            <a:ext cx="7391400" cy="5181600"/>
          </a:xfr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838200" y="0"/>
            <a:ext cx="77724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pic>
        <p:nvPicPr>
          <p:cNvPr id="33795" name="Picture 5"/>
          <p:cNvPicPr>
            <a:picLocks noGrp="1" noChangeAspect="1" noChangeArrowheads="1"/>
          </p:cNvPicPr>
          <p:nvPr>
            <p:ph type="subTitle" idx="1"/>
          </p:nvPr>
        </p:nvPicPr>
        <p:blipFill>
          <a:blip r:embed="rId3"/>
          <a:srcRect/>
          <a:stretch>
            <a:fillRect/>
          </a:stretch>
        </p:blipFill>
        <p:spPr>
          <a:xfrm>
            <a:off x="1371600" y="1524000"/>
            <a:ext cx="6629400" cy="4876800"/>
          </a:xfr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838200" y="0"/>
            <a:ext cx="77724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SHAPE</a:t>
            </a:r>
          </a:p>
        </p:txBody>
      </p:sp>
      <p:pic>
        <p:nvPicPr>
          <p:cNvPr id="34819" name="Picture 5"/>
          <p:cNvPicPr>
            <a:picLocks noGrp="1" noChangeAspect="1" noChangeArrowheads="1"/>
          </p:cNvPicPr>
          <p:nvPr>
            <p:ph type="subTitle" idx="1"/>
          </p:nvPr>
        </p:nvPicPr>
        <p:blipFill>
          <a:blip r:embed="rId3"/>
          <a:srcRect/>
          <a:stretch>
            <a:fillRect/>
          </a:stretch>
        </p:blipFill>
        <p:spPr>
          <a:xfrm>
            <a:off x="1143000" y="1295400"/>
            <a:ext cx="7162800" cy="4953000"/>
          </a:xfr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7620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COMPATIBILITY OF MATERIALS</a:t>
            </a:r>
          </a:p>
        </p:txBody>
      </p:sp>
      <p:sp>
        <p:nvSpPr>
          <p:cNvPr id="44035" name="Rectangle 3"/>
          <p:cNvSpPr>
            <a:spLocks noGrp="1" noChangeArrowheads="1"/>
          </p:cNvSpPr>
          <p:nvPr>
            <p:ph type="subTitle" idx="1"/>
          </p:nvPr>
        </p:nvSpPr>
        <p:spPr>
          <a:xfrm>
            <a:off x="304800" y="1600200"/>
            <a:ext cx="8382000" cy="4267200"/>
          </a:xfrm>
          <a:solidFill>
            <a:schemeClr val="bg1">
              <a:alpha val="0"/>
            </a:schemeClr>
          </a:solidFill>
        </p:spPr>
        <p:txBody>
          <a:bodyPr/>
          <a:lstStyle/>
          <a:p>
            <a:pPr eaLnBrk="1" hangingPunct="1">
              <a:lnSpc>
                <a:spcPct val="80000"/>
              </a:lnSpc>
              <a:defRPr/>
            </a:pPr>
            <a:r>
              <a:rPr lang="en-US" sz="2800" smtClean="0">
                <a:effectLst>
                  <a:outerShdw blurRad="38100" dist="38100" dir="2700000" algn="tl">
                    <a:srgbClr val="C0C0C0"/>
                  </a:outerShdw>
                </a:effectLst>
              </a:rPr>
              <a:t>From the point of view of corrosion, </a:t>
            </a:r>
          </a:p>
          <a:p>
            <a:pPr eaLnBrk="1" hangingPunct="1">
              <a:lnSpc>
                <a:spcPct val="80000"/>
              </a:lnSpc>
              <a:defRPr/>
            </a:pPr>
            <a:r>
              <a:rPr lang="en-US" sz="2800" smtClean="0">
                <a:effectLst>
                  <a:outerShdw blurRad="38100" dist="38100" dir="2700000" algn="tl">
                    <a:srgbClr val="C0C0C0"/>
                  </a:outerShdw>
                </a:effectLst>
              </a:rPr>
              <a:t>metals may be incompatible with each other or with other materials they contact. </a:t>
            </a:r>
          </a:p>
          <a:p>
            <a:pPr eaLnBrk="1" hangingPunct="1">
              <a:lnSpc>
                <a:spcPct val="80000"/>
              </a:lnSpc>
              <a:defRPr/>
            </a:pPr>
            <a:endParaRPr lang="en-US" sz="2800"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The relative areas of two different metals in electrical contact can affect their </a:t>
            </a:r>
          </a:p>
          <a:p>
            <a:pPr eaLnBrk="1" hangingPunct="1">
              <a:lnSpc>
                <a:spcPct val="80000"/>
              </a:lnSpc>
              <a:defRPr/>
            </a:pPr>
            <a:r>
              <a:rPr lang="en-US" sz="2800" smtClean="0">
                <a:effectLst>
                  <a:outerShdw blurRad="38100" dist="38100" dir="2700000" algn="tl">
                    <a:srgbClr val="C0C0C0"/>
                  </a:outerShdw>
                </a:effectLst>
              </a:rPr>
              <a:t>corrosion rates. </a:t>
            </a:r>
          </a:p>
          <a:p>
            <a:pPr eaLnBrk="1" hangingPunct="1">
              <a:lnSpc>
                <a:spcPct val="80000"/>
              </a:lnSpc>
              <a:defRPr/>
            </a:pPr>
            <a:endParaRPr lang="en-US" sz="2800"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This is particularly damaging if the more ‘active’ (anodic) metal has a smaller area.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COMPATIBILITY OF MATERIALS</a:t>
            </a:r>
          </a:p>
        </p:txBody>
      </p:sp>
      <p:sp>
        <p:nvSpPr>
          <p:cNvPr id="43012" name="Rectangle 4"/>
          <p:cNvSpPr>
            <a:spLocks noGrp="1" noChangeArrowheads="1"/>
          </p:cNvSpPr>
          <p:nvPr>
            <p:ph type="body" idx="1"/>
          </p:nvPr>
        </p:nvSpPr>
        <p:spPr>
          <a:xfrm>
            <a:off x="304800" y="1981200"/>
            <a:ext cx="8839200" cy="4648200"/>
          </a:xfrm>
        </p:spPr>
        <p:txBody>
          <a:bodyPr/>
          <a:lstStyle/>
          <a:p>
            <a:pPr algn="ctr" eaLnBrk="1" hangingPunct="1">
              <a:lnSpc>
                <a:spcPct val="80000"/>
              </a:lnSpc>
              <a:buFontTx/>
              <a:buNone/>
              <a:defRPr/>
            </a:pPr>
            <a:endParaRPr lang="en-US" sz="2000" b="1" smtClean="0">
              <a:solidFill>
                <a:srgbClr val="3333FF"/>
              </a:solidFill>
            </a:endParaRPr>
          </a:p>
          <a:p>
            <a:pPr eaLnBrk="1" hangingPunct="1">
              <a:lnSpc>
                <a:spcPct val="80000"/>
              </a:lnSpc>
              <a:buFontTx/>
              <a:buNone/>
              <a:defRPr/>
            </a:pPr>
            <a:r>
              <a:rPr lang="en-US" sz="2800" b="1" u="sng" smtClean="0">
                <a:solidFill>
                  <a:srgbClr val="3333FF"/>
                </a:solidFill>
                <a:effectLst>
                  <a:outerShdw blurRad="38100" dist="38100" dir="2700000" algn="tl">
                    <a:srgbClr val="C0C0C0"/>
                  </a:outerShdw>
                </a:effectLst>
              </a:rPr>
              <a:t>Within the metal</a:t>
            </a:r>
          </a:p>
          <a:p>
            <a:pPr eaLnBrk="1" hangingPunct="1">
              <a:lnSpc>
                <a:spcPct val="80000"/>
              </a:lnSpc>
              <a:defRPr/>
            </a:pPr>
            <a:r>
              <a:rPr lang="en-US" sz="2800" smtClean="0"/>
              <a:t>Fabrication may create differences in metallurgical structure or alloy composition, allowing local attack, such as:</a:t>
            </a:r>
          </a:p>
          <a:p>
            <a:pPr eaLnBrk="1" hangingPunct="1">
              <a:lnSpc>
                <a:spcPct val="80000"/>
              </a:lnSpc>
              <a:defRPr/>
            </a:pPr>
            <a:r>
              <a:rPr lang="en-US" sz="2800" smtClean="0"/>
              <a:t>End-grain attack on exposed cross-sections of susceptible wrought metals</a:t>
            </a:r>
          </a:p>
          <a:p>
            <a:pPr eaLnBrk="1" hangingPunct="1">
              <a:lnSpc>
                <a:spcPct val="80000"/>
              </a:lnSpc>
              <a:defRPr/>
            </a:pPr>
            <a:r>
              <a:rPr lang="en-US" sz="2800" smtClean="0"/>
              <a:t>Weld decay</a:t>
            </a:r>
          </a:p>
          <a:p>
            <a:pPr eaLnBrk="1" hangingPunct="1">
              <a:lnSpc>
                <a:spcPct val="80000"/>
              </a:lnSpc>
              <a:defRPr/>
            </a:pPr>
            <a:r>
              <a:rPr lang="en-US" sz="2800" smtClean="0"/>
              <a:t>Knife-line attack(intergranular corrosion) near welds, especially in some stainless steels</a:t>
            </a:r>
          </a:p>
          <a:p>
            <a:pPr eaLnBrk="1" hangingPunct="1">
              <a:lnSpc>
                <a:spcPct val="80000"/>
              </a:lnSpc>
              <a:defRPr/>
            </a:pPr>
            <a:r>
              <a:rPr lang="en-US" sz="2800" smtClean="0"/>
              <a:t>Selective corrosion (or dealloying) of some materials. Dezincification is loss of zinc from brass</a:t>
            </a:r>
          </a:p>
          <a:p>
            <a:pPr eaLnBrk="1" hangingPunct="1">
              <a:lnSpc>
                <a:spcPct val="80000"/>
              </a:lnSpc>
              <a:defRPr/>
            </a:pPr>
            <a:endParaRPr lang="en-US" sz="2800" smtClean="0"/>
          </a:p>
        </p:txBody>
      </p:sp>
      <p:sp>
        <p:nvSpPr>
          <p:cNvPr id="43014" name="AutoShape 6"/>
          <p:cNvSpPr>
            <a:spLocks noChangeArrowheads="1"/>
          </p:cNvSpPr>
          <p:nvPr/>
        </p:nvSpPr>
        <p:spPr bwMode="auto">
          <a:xfrm>
            <a:off x="838200" y="1447800"/>
            <a:ext cx="7315200" cy="838200"/>
          </a:xfrm>
          <a:prstGeom prst="cloudCallout">
            <a:avLst>
              <a:gd name="adj1" fmla="val 782"/>
              <a:gd name="adj2" fmla="val 82764"/>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r>
              <a:rPr lang="en-US" b="1">
                <a:solidFill>
                  <a:srgbClr val="3333FF"/>
                </a:solidFill>
              </a:rPr>
              <a:t>Think about the following sources of incompatibility…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COMPATIBILITY OF MATERIALS</a:t>
            </a:r>
          </a:p>
        </p:txBody>
      </p:sp>
      <p:sp>
        <p:nvSpPr>
          <p:cNvPr id="41987" name="Rectangle 3"/>
          <p:cNvSpPr>
            <a:spLocks noGrp="1" noChangeArrowheads="1"/>
          </p:cNvSpPr>
          <p:nvPr>
            <p:ph type="subTitle" idx="1"/>
          </p:nvPr>
        </p:nvSpPr>
        <p:spPr>
          <a:xfrm>
            <a:off x="152400" y="2362200"/>
            <a:ext cx="8991600" cy="4495800"/>
          </a:xfrm>
          <a:solidFill>
            <a:schemeClr val="bg1">
              <a:alpha val="0"/>
            </a:schemeClr>
          </a:solidFill>
        </p:spPr>
        <p:txBody>
          <a:bodyPr/>
          <a:lstStyle/>
          <a:p>
            <a:pPr algn="l" eaLnBrk="1" hangingPunct="1">
              <a:lnSpc>
                <a:spcPct val="80000"/>
              </a:lnSpc>
              <a:defRPr/>
            </a:pPr>
            <a:r>
              <a:rPr lang="en-US" sz="2400" b="1" u="sng" smtClean="0">
                <a:solidFill>
                  <a:srgbClr val="3333FF"/>
                </a:solidFill>
                <a:effectLst>
                  <a:outerShdw blurRad="38100" dist="38100" dir="2700000" algn="tl">
                    <a:srgbClr val="C0C0C0"/>
                  </a:outerShdw>
                </a:effectLst>
              </a:rPr>
              <a:t>Within the environment</a:t>
            </a:r>
          </a:p>
          <a:p>
            <a:pPr eaLnBrk="1" hangingPunct="1">
              <a:lnSpc>
                <a:spcPct val="80000"/>
              </a:lnSpc>
              <a:defRPr/>
            </a:pPr>
            <a:r>
              <a:rPr lang="en-US" sz="2400" smtClean="0">
                <a:effectLst>
                  <a:outerShdw blurRad="38100" dist="38100" dir="2700000" algn="tl">
                    <a:srgbClr val="C0C0C0"/>
                  </a:outerShdw>
                </a:effectLst>
              </a:rPr>
              <a:t>A fluid may contain active metallic species that can lead to local corrosion. For instance, </a:t>
            </a:r>
            <a:r>
              <a:rPr lang="en-US" sz="2400" u="sng" smtClean="0">
                <a:effectLst>
                  <a:outerShdw blurRad="38100" dist="38100" dir="2700000" algn="tl">
                    <a:srgbClr val="C0C0C0"/>
                  </a:outerShdw>
                </a:effectLst>
              </a:rPr>
              <a:t>dissolved copper</a:t>
            </a:r>
            <a:r>
              <a:rPr lang="en-US" sz="2400" smtClean="0">
                <a:effectLst>
                  <a:outerShdw blurRad="38100" dist="38100" dir="2700000" algn="tl">
                    <a:srgbClr val="C0C0C0"/>
                  </a:outerShdw>
                </a:effectLst>
              </a:rPr>
              <a:t> in contact with metallic aluminium can cause pitting.</a:t>
            </a:r>
          </a:p>
          <a:p>
            <a:pPr algn="l" eaLnBrk="1" hangingPunct="1">
              <a:lnSpc>
                <a:spcPct val="80000"/>
              </a:lnSpc>
              <a:defRPr/>
            </a:pPr>
            <a:r>
              <a:rPr lang="en-US" sz="2400" b="1" u="sng" smtClean="0">
                <a:solidFill>
                  <a:srgbClr val="3333FF"/>
                </a:solidFill>
                <a:effectLst>
                  <a:outerShdw blurRad="38100" dist="38100" dir="2700000" algn="tl">
                    <a:srgbClr val="C0C0C0"/>
                  </a:outerShdw>
                </a:effectLst>
              </a:rPr>
              <a:t>Contact with other materials</a:t>
            </a:r>
          </a:p>
          <a:p>
            <a:pPr eaLnBrk="1" hangingPunct="1">
              <a:lnSpc>
                <a:spcPct val="80000"/>
              </a:lnSpc>
              <a:defRPr/>
            </a:pPr>
            <a:r>
              <a:rPr lang="en-US" sz="2400" smtClean="0">
                <a:effectLst>
                  <a:outerShdw blurRad="38100" dist="38100" dir="2700000" algn="tl">
                    <a:srgbClr val="C0C0C0"/>
                  </a:outerShdw>
                </a:effectLst>
              </a:rPr>
              <a:t>Care may be necessary when a metal is in contact with </a:t>
            </a:r>
            <a:r>
              <a:rPr lang="en-US" sz="2400" u="sng" smtClean="0">
                <a:effectLst>
                  <a:outerShdw blurRad="38100" dist="38100" dir="2700000" algn="tl">
                    <a:srgbClr val="C0C0C0"/>
                  </a:outerShdw>
                </a:effectLst>
              </a:rPr>
              <a:t>non-metallics</a:t>
            </a:r>
            <a:r>
              <a:rPr lang="en-US" sz="2400" smtClean="0">
                <a:effectLst>
                  <a:outerShdw blurRad="38100" dist="38100" dir="2700000" algn="tl">
                    <a:srgbClr val="C0C0C0"/>
                  </a:outerShdw>
                </a:effectLst>
              </a:rPr>
              <a:t>, such as plastics, wood, concrete and some electrically conductive mineral species, such as magnetite (magnetic iron oxide) and iron sulphide.</a:t>
            </a:r>
          </a:p>
          <a:p>
            <a:pPr algn="l" eaLnBrk="1" hangingPunct="1">
              <a:lnSpc>
                <a:spcPct val="80000"/>
              </a:lnSpc>
              <a:defRPr/>
            </a:pPr>
            <a:r>
              <a:rPr lang="en-US" sz="2400" b="1" u="sng" smtClean="0">
                <a:solidFill>
                  <a:srgbClr val="3333FF"/>
                </a:solidFill>
                <a:effectLst>
                  <a:outerShdw blurRad="38100" dist="38100" dir="2700000" algn="tl">
                    <a:srgbClr val="C0C0C0"/>
                  </a:outerShdw>
                </a:effectLst>
              </a:rPr>
              <a:t>Welds</a:t>
            </a:r>
          </a:p>
          <a:p>
            <a:pPr eaLnBrk="1" hangingPunct="1">
              <a:lnSpc>
                <a:spcPct val="80000"/>
              </a:lnSpc>
              <a:defRPr/>
            </a:pPr>
            <a:r>
              <a:rPr lang="en-US" sz="2400" smtClean="0">
                <a:effectLst>
                  <a:outerShdw blurRad="38100" dist="38100" dir="2700000" algn="tl">
                    <a:srgbClr val="C0C0C0"/>
                  </a:outerShdw>
                </a:effectLst>
              </a:rPr>
              <a:t>Changes in weld metal and base metal composition and structure result in </a:t>
            </a:r>
            <a:r>
              <a:rPr lang="en-US" sz="2400" u="sng" smtClean="0">
                <a:effectLst>
                  <a:outerShdw blurRad="38100" dist="38100" dir="2700000" algn="tl">
                    <a:srgbClr val="C0C0C0"/>
                  </a:outerShdw>
                </a:effectLst>
              </a:rPr>
              <a:t>galvanic corrosion</a:t>
            </a:r>
            <a:r>
              <a:rPr lang="en-US" sz="2400" smtClean="0">
                <a:effectLst>
                  <a:outerShdw blurRad="38100" dist="38100" dir="2700000" algn="tl">
                    <a:srgbClr val="C0C0C0"/>
                  </a:outerShdw>
                </a:effectLst>
              </a:rPr>
              <a:t> or </a:t>
            </a:r>
            <a:r>
              <a:rPr lang="en-US" sz="2400" u="sng" smtClean="0">
                <a:effectLst>
                  <a:outerShdw blurRad="38100" dist="38100" dir="2700000" algn="tl">
                    <a:srgbClr val="C0C0C0"/>
                  </a:outerShdw>
                </a:effectLst>
              </a:rPr>
              <a:t>intergranular effects,</a:t>
            </a:r>
            <a:r>
              <a:rPr lang="en-US" sz="2400" smtClean="0">
                <a:effectLst>
                  <a:outerShdw blurRad="38100" dist="38100" dir="2700000" algn="tl">
                    <a:srgbClr val="C0C0C0"/>
                  </a:outerShdw>
                </a:effectLst>
              </a:rPr>
              <a:t> such as weld decay in unstabilised stainless steel.</a:t>
            </a:r>
          </a:p>
        </p:txBody>
      </p:sp>
      <p:sp>
        <p:nvSpPr>
          <p:cNvPr id="41988" name="AutoShape 4"/>
          <p:cNvSpPr>
            <a:spLocks noChangeArrowheads="1"/>
          </p:cNvSpPr>
          <p:nvPr/>
        </p:nvSpPr>
        <p:spPr bwMode="auto">
          <a:xfrm>
            <a:off x="838200" y="1447800"/>
            <a:ext cx="7315200" cy="838200"/>
          </a:xfrm>
          <a:prstGeom prst="cloudCallout">
            <a:avLst>
              <a:gd name="adj1" fmla="val 782"/>
              <a:gd name="adj2" fmla="val 82764"/>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r>
              <a:rPr lang="en-US" b="1">
                <a:solidFill>
                  <a:srgbClr val="3333FF"/>
                </a:solidFill>
              </a:rPr>
              <a:t>Think about the following sources of incompatibility…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COMPATIBILITY OF MATERIALS</a:t>
            </a:r>
          </a:p>
        </p:txBody>
      </p:sp>
      <p:pic>
        <p:nvPicPr>
          <p:cNvPr id="38915" name="Picture 6"/>
          <p:cNvPicPr>
            <a:picLocks noGrp="1" noChangeAspect="1" noChangeArrowheads="1"/>
          </p:cNvPicPr>
          <p:nvPr>
            <p:ph type="subTitle" idx="1"/>
          </p:nvPr>
        </p:nvPicPr>
        <p:blipFill>
          <a:blip r:embed="rId3"/>
          <a:srcRect/>
          <a:stretch>
            <a:fillRect/>
          </a:stretch>
        </p:blipFill>
        <p:spPr>
          <a:xfrm>
            <a:off x="914400" y="1676400"/>
            <a:ext cx="7315200" cy="4800600"/>
          </a:xfr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COMPATIBILITY OF MATERIALS</a:t>
            </a:r>
          </a:p>
        </p:txBody>
      </p:sp>
      <p:pic>
        <p:nvPicPr>
          <p:cNvPr id="39939" name="Picture 5"/>
          <p:cNvPicPr>
            <a:picLocks noGrp="1" noChangeAspect="1" noChangeArrowheads="1"/>
          </p:cNvPicPr>
          <p:nvPr>
            <p:ph type="subTitle" idx="1"/>
          </p:nvPr>
        </p:nvPicPr>
        <p:blipFill>
          <a:blip r:embed="rId3"/>
          <a:srcRect/>
          <a:stretch>
            <a:fillRect/>
          </a:stretch>
        </p:blipFill>
        <p:spPr>
          <a:xfrm>
            <a:off x="1524000" y="1295400"/>
            <a:ext cx="6096000" cy="5334000"/>
          </a:xfr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MOVEMENTS</a:t>
            </a:r>
          </a:p>
        </p:txBody>
      </p:sp>
      <p:sp>
        <p:nvSpPr>
          <p:cNvPr id="39939" name="Rectangle 3"/>
          <p:cNvSpPr>
            <a:spLocks noGrp="1" noChangeArrowheads="1"/>
          </p:cNvSpPr>
          <p:nvPr>
            <p:ph type="subTitle" idx="1"/>
          </p:nvPr>
        </p:nvSpPr>
        <p:spPr>
          <a:xfrm>
            <a:off x="381000" y="1524000"/>
            <a:ext cx="8534400" cy="5029200"/>
          </a:xfrm>
          <a:solidFill>
            <a:schemeClr val="bg1">
              <a:alpha val="0"/>
            </a:schemeClr>
          </a:solidFill>
        </p:spPr>
        <p:txBody>
          <a:bodyPr/>
          <a:lstStyle/>
          <a:p>
            <a:pPr eaLnBrk="1" hangingPunct="1">
              <a:lnSpc>
                <a:spcPct val="80000"/>
              </a:lnSpc>
              <a:defRPr/>
            </a:pPr>
            <a:r>
              <a:rPr lang="en-US" sz="2400" smtClean="0">
                <a:effectLst>
                  <a:outerShdw blurRad="38100" dist="38100" dir="2700000" algn="tl">
                    <a:srgbClr val="C0C0C0"/>
                  </a:outerShdw>
                </a:effectLst>
              </a:rPr>
              <a:t>Movements of the corrosive environmental agent and the movement of parts can seriously affect the corrosion rates and mechanisms.</a:t>
            </a:r>
          </a:p>
          <a:p>
            <a:pPr eaLnBrk="1" hangingPunct="1">
              <a:lnSpc>
                <a:spcPct val="80000"/>
              </a:lnSpc>
              <a:defRPr/>
            </a:pPr>
            <a:endParaRPr lang="en-US" sz="2400" smtClean="0">
              <a:effectLst>
                <a:outerShdw blurRad="38100" dist="38100" dir="2700000" algn="tl">
                  <a:srgbClr val="C0C0C0"/>
                </a:outerShdw>
              </a:effectLst>
            </a:endParaRPr>
          </a:p>
          <a:p>
            <a:pPr eaLnBrk="1" hangingPunct="1">
              <a:lnSpc>
                <a:spcPct val="80000"/>
              </a:lnSpc>
              <a:defRPr/>
            </a:pPr>
            <a:endParaRPr lang="en-US" sz="2400" u="sng" smtClean="0">
              <a:solidFill>
                <a:srgbClr val="3333FF"/>
              </a:solidFill>
              <a:effectLst>
                <a:outerShdw blurRad="38100" dist="38100" dir="2700000" algn="tl">
                  <a:srgbClr val="C0C0C0"/>
                </a:outerShdw>
              </a:effectLst>
            </a:endParaRPr>
          </a:p>
          <a:p>
            <a:pPr eaLnBrk="1" hangingPunct="1">
              <a:lnSpc>
                <a:spcPct val="80000"/>
              </a:lnSpc>
              <a:defRPr/>
            </a:pPr>
            <a:endParaRPr lang="en-US" sz="2400" u="sng" smtClean="0">
              <a:effectLst>
                <a:outerShdw blurRad="38100" dist="38100" dir="2700000" algn="tl">
                  <a:srgbClr val="C0C0C0"/>
                </a:outerShdw>
              </a:effectLst>
            </a:endParaRPr>
          </a:p>
          <a:p>
            <a:pPr algn="l" eaLnBrk="1" hangingPunct="1">
              <a:lnSpc>
                <a:spcPct val="80000"/>
              </a:lnSpc>
              <a:defRPr/>
            </a:pPr>
            <a:endParaRPr lang="en-US" sz="2400" b="1" u="sng" smtClean="0">
              <a:solidFill>
                <a:srgbClr val="3333FF"/>
              </a:solidFill>
              <a:effectLst>
                <a:outerShdw blurRad="38100" dist="38100" dir="2700000" algn="tl">
                  <a:srgbClr val="C0C0C0"/>
                </a:outerShdw>
              </a:effectLst>
            </a:endParaRPr>
          </a:p>
          <a:p>
            <a:pPr algn="l" eaLnBrk="1" hangingPunct="1">
              <a:lnSpc>
                <a:spcPct val="80000"/>
              </a:lnSpc>
              <a:defRPr/>
            </a:pPr>
            <a:r>
              <a:rPr lang="en-US" sz="2400" b="1" u="sng" smtClean="0">
                <a:solidFill>
                  <a:srgbClr val="3333FF"/>
                </a:solidFill>
                <a:effectLst>
                  <a:outerShdw blurRad="38100" dist="38100" dir="2700000" algn="tl">
                    <a:srgbClr val="C0C0C0"/>
                  </a:outerShdw>
                </a:effectLst>
              </a:rPr>
              <a:t>Flowing fluids</a:t>
            </a:r>
          </a:p>
          <a:p>
            <a:pPr algn="l" eaLnBrk="1" hangingPunct="1">
              <a:lnSpc>
                <a:spcPct val="80000"/>
              </a:lnSpc>
              <a:defRPr/>
            </a:pPr>
            <a:endParaRPr lang="en-US" sz="2400" b="1" smtClean="0">
              <a:solidFill>
                <a:srgbClr val="3333FF"/>
              </a:solidFill>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The flow of fluids relative to a metal can increase the corrosion rate. Erosion corrosion may become significant at high rates of flow when the flow changes from laminar to turbulent.</a:t>
            </a:r>
          </a:p>
        </p:txBody>
      </p:sp>
      <p:sp>
        <p:nvSpPr>
          <p:cNvPr id="39941" name="AutoShape 5"/>
          <p:cNvSpPr>
            <a:spLocks noChangeArrowheads="1"/>
          </p:cNvSpPr>
          <p:nvPr/>
        </p:nvSpPr>
        <p:spPr bwMode="auto">
          <a:xfrm>
            <a:off x="1143000" y="2819400"/>
            <a:ext cx="7315200" cy="838200"/>
          </a:xfrm>
          <a:prstGeom prst="cloudCallout">
            <a:avLst>
              <a:gd name="adj1" fmla="val -3384"/>
              <a:gd name="adj2" fmla="val -80870"/>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r>
              <a:rPr lang="en-US" b="1">
                <a:solidFill>
                  <a:srgbClr val="3333FF"/>
                </a:solidFill>
              </a:rPr>
              <a:t>Think about the following sources of incompatibility…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63491" name="Rectangle 3"/>
          <p:cNvSpPr>
            <a:spLocks noGrp="1" noChangeArrowheads="1"/>
          </p:cNvSpPr>
          <p:nvPr>
            <p:ph type="subTitle" idx="1"/>
          </p:nvPr>
        </p:nvSpPr>
        <p:spPr>
          <a:xfrm>
            <a:off x="381000" y="1600200"/>
            <a:ext cx="8458200" cy="4800600"/>
          </a:xfrm>
          <a:gradFill rotWithShape="1">
            <a:gsLst>
              <a:gs pos="0">
                <a:schemeClr val="bg2">
                  <a:alpha val="0"/>
                </a:schemeClr>
              </a:gs>
              <a:gs pos="100000">
                <a:srgbClr val="FFCCCC"/>
              </a:gs>
            </a:gsLst>
            <a:lin ang="5400000" scaled="1"/>
          </a:gradFill>
        </p:spPr>
        <p:txBody>
          <a:bodyPr/>
          <a:lstStyle/>
          <a:p>
            <a:pPr eaLnBrk="1" hangingPunct="1">
              <a:lnSpc>
                <a:spcPct val="80000"/>
              </a:lnSpc>
              <a:defRPr/>
            </a:pPr>
            <a:r>
              <a:rPr lang="en-US" sz="2800" smtClean="0">
                <a:solidFill>
                  <a:srgbClr val="3333FF"/>
                </a:solidFill>
                <a:effectLst>
                  <a:outerShdw blurRad="38100" dist="38100" dir="2700000" algn="tl">
                    <a:srgbClr val="000000"/>
                  </a:outerShdw>
                </a:effectLst>
              </a:rPr>
              <a:t>Corrosion results from the chemical interaction of a metal with its environment and may be </a:t>
            </a:r>
          </a:p>
          <a:p>
            <a:pPr eaLnBrk="1" hangingPunct="1">
              <a:lnSpc>
                <a:spcPct val="80000"/>
              </a:lnSpc>
              <a:defRPr/>
            </a:pPr>
            <a:r>
              <a:rPr lang="en-US" sz="2800" smtClean="0">
                <a:solidFill>
                  <a:srgbClr val="3333FF"/>
                </a:solidFill>
                <a:effectLst>
                  <a:outerShdw blurRad="38100" dist="38100" dir="2700000" algn="tl">
                    <a:srgbClr val="000000"/>
                  </a:outerShdw>
                </a:effectLst>
              </a:rPr>
              <a:t>uniform in nature or localised. </a:t>
            </a:r>
          </a:p>
          <a:p>
            <a:pPr eaLnBrk="1" hangingPunct="1">
              <a:lnSpc>
                <a:spcPct val="80000"/>
              </a:lnSpc>
              <a:defRPr/>
            </a:pPr>
            <a:endParaRPr lang="en-US" sz="2800" smtClean="0">
              <a:solidFill>
                <a:srgbClr val="3333FF"/>
              </a:solidFill>
              <a:effectLst>
                <a:outerShdw blurRad="38100" dist="38100" dir="2700000" algn="tl">
                  <a:srgbClr val="000000"/>
                </a:outerShdw>
              </a:effectLst>
            </a:endParaRPr>
          </a:p>
          <a:p>
            <a:pPr eaLnBrk="1" hangingPunct="1">
              <a:lnSpc>
                <a:spcPct val="80000"/>
              </a:lnSpc>
              <a:defRPr/>
            </a:pPr>
            <a:r>
              <a:rPr lang="en-US" sz="2800" smtClean="0">
                <a:effectLst>
                  <a:outerShdw blurRad="38100" dist="38100" dir="2700000" algn="tl">
                    <a:srgbClr val="FFFFFF"/>
                  </a:outerShdw>
                </a:effectLst>
              </a:rPr>
              <a:t>Physical and chemical conditions of the environment influence </a:t>
            </a:r>
          </a:p>
          <a:p>
            <a:pPr eaLnBrk="1" hangingPunct="1">
              <a:lnSpc>
                <a:spcPct val="80000"/>
              </a:lnSpc>
              <a:defRPr/>
            </a:pPr>
            <a:r>
              <a:rPr lang="en-US" sz="2800" smtClean="0">
                <a:solidFill>
                  <a:srgbClr val="3333FF"/>
                </a:solidFill>
                <a:effectLst>
                  <a:outerShdw blurRad="38100" dist="38100" dir="2700000" algn="tl">
                    <a:srgbClr val="000000"/>
                  </a:outerShdw>
                </a:effectLst>
              </a:rPr>
              <a:t>both the rate and type of attack, </a:t>
            </a:r>
          </a:p>
          <a:p>
            <a:pPr eaLnBrk="1" hangingPunct="1">
              <a:lnSpc>
                <a:spcPct val="80000"/>
              </a:lnSpc>
              <a:defRPr/>
            </a:pPr>
            <a:r>
              <a:rPr lang="en-US" sz="2800" smtClean="0">
                <a:solidFill>
                  <a:srgbClr val="3333FF"/>
                </a:solidFill>
                <a:effectLst>
                  <a:outerShdw blurRad="38100" dist="38100" dir="2700000" algn="tl">
                    <a:srgbClr val="000000"/>
                  </a:outerShdw>
                </a:effectLst>
              </a:rPr>
              <a:t>the nature of corrosion products,</a:t>
            </a:r>
          </a:p>
          <a:p>
            <a:pPr eaLnBrk="1" hangingPunct="1">
              <a:lnSpc>
                <a:spcPct val="80000"/>
              </a:lnSpc>
              <a:defRPr/>
            </a:pPr>
            <a:r>
              <a:rPr lang="en-US" sz="2800" smtClean="0">
                <a:solidFill>
                  <a:srgbClr val="3333FF"/>
                </a:solidFill>
                <a:effectLst>
                  <a:outerShdw blurRad="38100" dist="38100" dir="2700000" algn="tl">
                    <a:srgbClr val="000000"/>
                  </a:outerShdw>
                </a:effectLst>
              </a:rPr>
              <a:t> the way in which metallic properties themselves are affected, </a:t>
            </a:r>
          </a:p>
          <a:p>
            <a:pPr eaLnBrk="1" hangingPunct="1">
              <a:lnSpc>
                <a:spcPct val="80000"/>
              </a:lnSpc>
              <a:defRPr/>
            </a:pPr>
            <a:r>
              <a:rPr lang="en-US" sz="2800" smtClean="0">
                <a:solidFill>
                  <a:srgbClr val="3333FF"/>
                </a:solidFill>
                <a:effectLst>
                  <a:outerShdw blurRad="38100" dist="38100" dir="2700000" algn="tl">
                    <a:srgbClr val="000000"/>
                  </a:outerShdw>
                </a:effectLst>
              </a:rPr>
              <a:t>and </a:t>
            </a:r>
          </a:p>
          <a:p>
            <a:pPr eaLnBrk="1" hangingPunct="1">
              <a:lnSpc>
                <a:spcPct val="80000"/>
              </a:lnSpc>
              <a:defRPr/>
            </a:pPr>
            <a:r>
              <a:rPr lang="en-US" sz="2800" smtClean="0">
                <a:solidFill>
                  <a:srgbClr val="3333FF"/>
                </a:solidFill>
                <a:effectLst>
                  <a:outerShdw blurRad="38100" dist="38100" dir="2700000" algn="tl">
                    <a:srgbClr val="000000"/>
                  </a:outerShdw>
                </a:effectLst>
              </a:rPr>
              <a:t>the corrosion measures needed.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solidFill>
            <a:schemeClr val="bg1">
              <a:alpha val="0"/>
            </a:schemeClr>
          </a:solidFill>
        </p:spPr>
        <p:txBody>
          <a:bodyPr/>
          <a:lstStyle/>
          <a:p>
            <a:pPr eaLnBrk="1" hangingPunct="1">
              <a:lnSpc>
                <a:spcPct val="80000"/>
              </a:lnSpc>
              <a:buFontTx/>
              <a:buNone/>
              <a:defRPr/>
            </a:pPr>
            <a:r>
              <a:rPr lang="en-US" sz="2800" i="1" smtClean="0">
                <a:effectLst>
                  <a:outerShdw blurRad="38100" dist="38100" dir="2700000" algn="tl">
                    <a:srgbClr val="C0C0C0"/>
                  </a:outerShdw>
                </a:effectLst>
              </a:rPr>
              <a:t>   </a:t>
            </a:r>
            <a:r>
              <a:rPr lang="en-US" sz="2800" b="1" i="1" smtClean="0">
                <a:solidFill>
                  <a:srgbClr val="3333FF"/>
                </a:solidFill>
                <a:effectLst>
                  <a:outerShdw blurRad="38100" dist="38100" dir="2700000" algn="tl">
                    <a:srgbClr val="C0C0C0"/>
                  </a:outerShdw>
                </a:effectLst>
              </a:rPr>
              <a:t>Impingement</a:t>
            </a:r>
            <a:r>
              <a:rPr lang="en-US" sz="2800" smtClean="0">
                <a:effectLst>
                  <a:outerShdw blurRad="38100" dist="38100" dir="2700000" algn="tl">
                    <a:srgbClr val="C0C0C0"/>
                  </a:outerShdw>
                </a:effectLst>
              </a:rPr>
              <a:t> caused when liquids impact on a metal surface. </a:t>
            </a:r>
          </a:p>
          <a:p>
            <a:pPr algn="ctr" eaLnBrk="1" hangingPunct="1">
              <a:lnSpc>
                <a:spcPct val="80000"/>
              </a:lnSpc>
              <a:buFontTx/>
              <a:buNone/>
              <a:defRPr/>
            </a:pPr>
            <a:r>
              <a:rPr lang="en-US" sz="2800" smtClean="0">
                <a:effectLst>
                  <a:outerShdw blurRad="38100" dist="38100" dir="2700000" algn="tl">
                    <a:srgbClr val="C0C0C0"/>
                  </a:outerShdw>
                </a:effectLst>
              </a:rPr>
              <a:t>Damage can rise due to:</a:t>
            </a:r>
          </a:p>
          <a:p>
            <a:pPr eaLnBrk="1" hangingPunct="1">
              <a:lnSpc>
                <a:spcPct val="80000"/>
              </a:lnSpc>
              <a:defRPr/>
            </a:pPr>
            <a:r>
              <a:rPr lang="en-US" sz="2800" smtClean="0">
                <a:effectLst>
                  <a:outerShdw blurRad="38100" dist="38100" dir="2700000" algn="tl">
                    <a:srgbClr val="C0C0C0"/>
                  </a:outerShdw>
                </a:effectLst>
              </a:rPr>
              <a:t>Free-falling droplets</a:t>
            </a:r>
          </a:p>
          <a:p>
            <a:pPr eaLnBrk="1" hangingPunct="1">
              <a:lnSpc>
                <a:spcPct val="80000"/>
              </a:lnSpc>
              <a:defRPr/>
            </a:pPr>
            <a:r>
              <a:rPr lang="en-US" sz="2800" smtClean="0">
                <a:effectLst>
                  <a:outerShdw blurRad="38100" dist="38100" dir="2700000" algn="tl">
                    <a:srgbClr val="C0C0C0"/>
                  </a:outerShdw>
                </a:effectLst>
              </a:rPr>
              <a:t>Mist droplet impingement in pipe vapour flow at changes of flow direction or internal irregularities</a:t>
            </a:r>
          </a:p>
          <a:p>
            <a:pPr eaLnBrk="1" hangingPunct="1">
              <a:lnSpc>
                <a:spcPct val="80000"/>
              </a:lnSpc>
              <a:defRPr/>
            </a:pPr>
            <a:r>
              <a:rPr lang="en-US" sz="2800" smtClean="0">
                <a:effectLst>
                  <a:outerShdw blurRad="38100" dist="38100" dir="2700000" algn="tl">
                    <a:srgbClr val="C0C0C0"/>
                  </a:outerShdw>
                </a:effectLst>
              </a:rPr>
              <a:t>Jetting of droplet-laden vapours</a:t>
            </a:r>
          </a:p>
          <a:p>
            <a:pPr eaLnBrk="1" hangingPunct="1">
              <a:lnSpc>
                <a:spcPct val="80000"/>
              </a:lnSpc>
              <a:defRPr/>
            </a:pPr>
            <a:r>
              <a:rPr lang="en-US" sz="2800" smtClean="0">
                <a:effectLst>
                  <a:outerShdw blurRad="38100" dist="38100" dir="2700000" algn="tl">
                    <a:srgbClr val="C0C0C0"/>
                  </a:outerShdw>
                </a:effectLst>
              </a:rPr>
              <a:t>Dripping of liquids onto surfaces</a:t>
            </a:r>
          </a:p>
          <a:p>
            <a:pPr eaLnBrk="1" hangingPunct="1">
              <a:lnSpc>
                <a:spcPct val="80000"/>
              </a:lnSpc>
              <a:defRPr/>
            </a:pPr>
            <a:r>
              <a:rPr lang="en-US" sz="2800" smtClean="0">
                <a:effectLst>
                  <a:outerShdw blurRad="38100" dist="38100" dir="2700000" algn="tl">
                    <a:srgbClr val="C0C0C0"/>
                  </a:outerShdw>
                </a:effectLst>
              </a:rPr>
              <a:t>Agitation</a:t>
            </a:r>
          </a:p>
          <a:p>
            <a:pPr eaLnBrk="1" hangingPunct="1">
              <a:lnSpc>
                <a:spcPct val="80000"/>
              </a:lnSpc>
              <a:defRPr/>
            </a:pPr>
            <a:r>
              <a:rPr lang="en-US" sz="2800" smtClean="0">
                <a:effectLst>
                  <a:outerShdw blurRad="38100" dist="38100" dir="2700000" algn="tl">
                    <a:srgbClr val="C0C0C0"/>
                  </a:outerShdw>
                </a:effectLst>
              </a:rPr>
              <a:t>Damage due to impingement of solids (erosion).</a:t>
            </a:r>
          </a:p>
          <a:p>
            <a:pPr eaLnBrk="1" hangingPunct="1">
              <a:lnSpc>
                <a:spcPct val="80000"/>
              </a:lnSpc>
              <a:defRPr/>
            </a:pPr>
            <a:endParaRPr lang="en-US" sz="2800" smtClean="0">
              <a:effectLst>
                <a:outerShdw blurRad="38100" dist="38100" dir="2700000" algn="tl">
                  <a:srgbClr val="C0C0C0"/>
                </a:outerShdw>
              </a:effectLst>
            </a:endParaRPr>
          </a:p>
        </p:txBody>
      </p:sp>
      <p:sp>
        <p:nvSpPr>
          <p:cNvPr id="38916" name="Rectangle 4"/>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2400" b="1" smtClean="0">
                <a:solidFill>
                  <a:srgbClr val="3333FF"/>
                </a:solidFill>
                <a:effectLst>
                  <a:outerShdw blurRad="38100" dist="38100" dir="2700000" algn="tl">
                    <a:srgbClr val="000000"/>
                  </a:outerShdw>
                </a:effectLst>
              </a:rPr>
              <a:t>MOVEMENTS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5"/>
          <p:cNvSpPr>
            <a:spLocks noGrp="1" noChangeArrowheads="1"/>
          </p:cNvSpPr>
          <p:nvPr>
            <p:ph type="ctrTitle"/>
          </p:nvPr>
        </p:nvSpPr>
        <p:spPr>
          <a:xfrm>
            <a:off x="762000" y="1"/>
            <a:ext cx="7772400" cy="1470025"/>
          </a:xfrm>
          <a:gradFill rotWithShape="1">
            <a:gsLst>
              <a:gs pos="0">
                <a:schemeClr val="accent1">
                  <a:alpha val="0"/>
                </a:schemeClr>
              </a:gs>
              <a:gs pos="100000">
                <a:schemeClr val="accent1">
                  <a:gamma/>
                  <a:shade val="57255"/>
                  <a:invGamma/>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MOVEMENTS</a:t>
            </a:r>
          </a:p>
        </p:txBody>
      </p:sp>
      <p:sp>
        <p:nvSpPr>
          <p:cNvPr id="37894" name="Rectangle 6"/>
          <p:cNvSpPr>
            <a:spLocks noGrp="1" noChangeArrowheads="1"/>
          </p:cNvSpPr>
          <p:nvPr>
            <p:ph type="subTitle" idx="1"/>
          </p:nvPr>
        </p:nvSpPr>
        <p:spPr>
          <a:xfrm>
            <a:off x="0" y="1676400"/>
            <a:ext cx="8991600" cy="5181600"/>
          </a:xfrm>
        </p:spPr>
        <p:txBody>
          <a:bodyPr/>
          <a:lstStyle/>
          <a:p>
            <a:pPr eaLnBrk="1" hangingPunct="1">
              <a:lnSpc>
                <a:spcPct val="80000"/>
              </a:lnSpc>
              <a:defRPr/>
            </a:pPr>
            <a:r>
              <a:rPr lang="en-US" sz="2800" b="1" i="1" smtClean="0">
                <a:solidFill>
                  <a:srgbClr val="3333FF"/>
                </a:solidFill>
                <a:effectLst>
                  <a:outerShdw blurRad="38100" dist="38100" dir="2700000" algn="tl">
                    <a:srgbClr val="C0C0C0"/>
                  </a:outerShdw>
                </a:effectLst>
              </a:rPr>
              <a:t>Cavitation</a:t>
            </a:r>
            <a:r>
              <a:rPr lang="en-US" sz="2800" b="1" smtClean="0">
                <a:solidFill>
                  <a:srgbClr val="3333FF"/>
                </a:solidFill>
                <a:effectLst>
                  <a:outerShdw blurRad="38100" dist="38100" dir="2700000" algn="tl">
                    <a:srgbClr val="C0C0C0"/>
                  </a:outerShdw>
                </a:effectLst>
              </a:rPr>
              <a:t> </a:t>
            </a:r>
            <a:r>
              <a:rPr lang="en-US" sz="2400" smtClean="0"/>
              <a:t>damage can occur in regions associated with steep liquid velocity gradients, where vapour-filled voids may form and collapse supersonically, causing shock waves that damage the metal surface by severe localised attack through massive momentum transfer to the metal. </a:t>
            </a:r>
          </a:p>
          <a:p>
            <a:pPr eaLnBrk="1" hangingPunct="1">
              <a:lnSpc>
                <a:spcPct val="80000"/>
              </a:lnSpc>
              <a:defRPr/>
            </a:pPr>
            <a:endParaRPr lang="en-US" sz="2400" smtClean="0"/>
          </a:p>
          <a:p>
            <a:pPr eaLnBrk="1" hangingPunct="1">
              <a:lnSpc>
                <a:spcPct val="80000"/>
              </a:lnSpc>
              <a:defRPr/>
            </a:pPr>
            <a:r>
              <a:rPr lang="en-US" sz="2400" smtClean="0"/>
              <a:t>Areas subject to </a:t>
            </a:r>
          </a:p>
          <a:p>
            <a:pPr eaLnBrk="1" hangingPunct="1">
              <a:lnSpc>
                <a:spcPct val="80000"/>
              </a:lnSpc>
              <a:defRPr/>
            </a:pPr>
            <a:r>
              <a:rPr lang="en-US" sz="2400" b="1" smtClean="0"/>
              <a:t>Local boiling, </a:t>
            </a:r>
          </a:p>
          <a:p>
            <a:pPr eaLnBrk="1" hangingPunct="1">
              <a:lnSpc>
                <a:spcPct val="80000"/>
              </a:lnSpc>
              <a:defRPr/>
            </a:pPr>
            <a:r>
              <a:rPr lang="en-US" sz="2000" smtClean="0"/>
              <a:t>And </a:t>
            </a:r>
          </a:p>
          <a:p>
            <a:pPr eaLnBrk="1" hangingPunct="1">
              <a:lnSpc>
                <a:spcPct val="80000"/>
              </a:lnSpc>
              <a:defRPr/>
            </a:pPr>
            <a:r>
              <a:rPr lang="en-US" sz="2400" b="1" smtClean="0"/>
              <a:t>Dead-end-locations</a:t>
            </a:r>
            <a:r>
              <a:rPr lang="en-US" sz="2400" smtClean="0"/>
              <a:t> </a:t>
            </a:r>
          </a:p>
          <a:p>
            <a:pPr eaLnBrk="1" hangingPunct="1">
              <a:lnSpc>
                <a:spcPct val="80000"/>
              </a:lnSpc>
              <a:defRPr/>
            </a:pPr>
            <a:r>
              <a:rPr lang="en-US" sz="2400" smtClean="0"/>
              <a:t>can be prone to similar damage. </a:t>
            </a:r>
            <a:r>
              <a:rPr lang="en-US" sz="2400" i="1" smtClean="0"/>
              <a:t> </a:t>
            </a:r>
          </a:p>
          <a:p>
            <a:pPr algn="l" eaLnBrk="1" hangingPunct="1">
              <a:lnSpc>
                <a:spcPct val="80000"/>
              </a:lnSpc>
              <a:defRPr/>
            </a:pPr>
            <a:r>
              <a:rPr lang="en-US" sz="2800" b="1" i="1" smtClean="0">
                <a:solidFill>
                  <a:srgbClr val="3333FF"/>
                </a:solidFill>
                <a:effectLst>
                  <a:outerShdw blurRad="38100" dist="38100" dir="2700000" algn="tl">
                    <a:srgbClr val="C0C0C0"/>
                  </a:outerShdw>
                </a:effectLst>
              </a:rPr>
              <a:t>Parts moving in the fluid</a:t>
            </a:r>
          </a:p>
          <a:p>
            <a:pPr eaLnBrk="1" hangingPunct="1">
              <a:lnSpc>
                <a:spcPct val="80000"/>
              </a:lnSpc>
              <a:defRPr/>
            </a:pPr>
            <a:r>
              <a:rPr lang="en-US" sz="2400" smtClean="0"/>
              <a:t>Care is needed when considering metals for moving components such as pump impellers or stirrers, which are susceptible to erosion, impingement and cavitation.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MOVEMENTS</a:t>
            </a:r>
          </a:p>
        </p:txBody>
      </p:sp>
      <p:sp>
        <p:nvSpPr>
          <p:cNvPr id="35843" name="Rectangle 3"/>
          <p:cNvSpPr>
            <a:spLocks noGrp="1" noChangeArrowheads="1"/>
          </p:cNvSpPr>
          <p:nvPr>
            <p:ph type="subTitle" idx="1"/>
          </p:nvPr>
        </p:nvSpPr>
        <p:spPr>
          <a:xfrm>
            <a:off x="457200" y="1600200"/>
            <a:ext cx="7924800" cy="4419600"/>
          </a:xfrm>
          <a:solidFill>
            <a:schemeClr val="bg1">
              <a:alpha val="0"/>
            </a:schemeClr>
          </a:solidFill>
        </p:spPr>
        <p:txBody>
          <a:bodyPr/>
          <a:lstStyle/>
          <a:p>
            <a:pPr algn="l" eaLnBrk="1" hangingPunct="1">
              <a:lnSpc>
                <a:spcPct val="80000"/>
              </a:lnSpc>
              <a:defRPr/>
            </a:pPr>
            <a:r>
              <a:rPr lang="en-US" sz="2800" b="1" i="1" smtClean="0">
                <a:solidFill>
                  <a:srgbClr val="3333FF"/>
                </a:solidFill>
              </a:rPr>
              <a:t>Two-phase and multi-phase fluids</a:t>
            </a:r>
          </a:p>
          <a:p>
            <a:pPr algn="l" eaLnBrk="1" hangingPunct="1">
              <a:lnSpc>
                <a:spcPct val="80000"/>
              </a:lnSpc>
              <a:defRPr/>
            </a:pPr>
            <a:endParaRPr lang="en-US" sz="2800" smtClean="0">
              <a:solidFill>
                <a:srgbClr val="3333FF"/>
              </a:solidFill>
            </a:endParaRPr>
          </a:p>
          <a:p>
            <a:pPr eaLnBrk="1" hangingPunct="1">
              <a:lnSpc>
                <a:spcPct val="80000"/>
              </a:lnSpc>
              <a:defRPr/>
            </a:pPr>
            <a:r>
              <a:rPr lang="en-US" sz="2800" smtClean="0">
                <a:effectLst>
                  <a:outerShdw blurRad="38100" dist="38100" dir="2700000" algn="tl">
                    <a:srgbClr val="C0C0C0"/>
                  </a:outerShdw>
                </a:effectLst>
              </a:rPr>
              <a:t>Bubbles, particles and immiscible liquids </a:t>
            </a:r>
          </a:p>
          <a:p>
            <a:pPr eaLnBrk="1" hangingPunct="1">
              <a:lnSpc>
                <a:spcPct val="80000"/>
              </a:lnSpc>
              <a:defRPr/>
            </a:pPr>
            <a:r>
              <a:rPr lang="en-US" sz="2800" smtClean="0">
                <a:effectLst>
                  <a:outerShdw blurRad="38100" dist="38100" dir="2700000" algn="tl">
                    <a:srgbClr val="C0C0C0"/>
                  </a:outerShdw>
                </a:effectLst>
              </a:rPr>
              <a:t>(e.g. oil and water) </a:t>
            </a:r>
          </a:p>
          <a:p>
            <a:pPr eaLnBrk="1" hangingPunct="1">
              <a:lnSpc>
                <a:spcPct val="80000"/>
              </a:lnSpc>
              <a:defRPr/>
            </a:pPr>
            <a:r>
              <a:rPr lang="en-US" sz="2800" smtClean="0">
                <a:effectLst>
                  <a:outerShdw blurRad="38100" dist="38100" dir="2700000" algn="tl">
                    <a:srgbClr val="C0C0C0"/>
                  </a:outerShdw>
                </a:effectLst>
              </a:rPr>
              <a:t>in moving fluids can increase the corrosion rate.</a:t>
            </a:r>
          </a:p>
          <a:p>
            <a:pPr eaLnBrk="1" hangingPunct="1">
              <a:lnSpc>
                <a:spcPct val="80000"/>
              </a:lnSpc>
              <a:defRPr/>
            </a:pPr>
            <a:endParaRPr lang="en-US" sz="2800"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 Differentially wettable solids tend to partition into the most highly wetting liquid phase, increasing its apparent density and tendency to sink.</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MOVEMENTS</a:t>
            </a:r>
          </a:p>
        </p:txBody>
      </p:sp>
      <p:pic>
        <p:nvPicPr>
          <p:cNvPr id="45059" name="Picture 5"/>
          <p:cNvPicPr>
            <a:picLocks noGrp="1" noChangeAspect="1" noChangeArrowheads="1"/>
          </p:cNvPicPr>
          <p:nvPr>
            <p:ph type="subTitle" idx="1"/>
          </p:nvPr>
        </p:nvPicPr>
        <p:blipFill>
          <a:blip r:embed="rId3"/>
          <a:srcRect/>
          <a:stretch>
            <a:fillRect/>
          </a:stretch>
        </p:blipFill>
        <p:spPr>
          <a:xfrm>
            <a:off x="1143000" y="1447800"/>
            <a:ext cx="7010400" cy="5105400"/>
          </a:xfr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r>
              <a:rPr lang="en-US" sz="4000" smtClean="0">
                <a:solidFill>
                  <a:schemeClr val="tx1"/>
                </a:solidFill>
                <a:effectLst>
                  <a:outerShdw blurRad="38100" dist="38100" dir="2700000" algn="tl">
                    <a:srgbClr val="FFFFFF"/>
                  </a:outerShdw>
                </a:effectLst>
                <a:latin typeface="Impact" pitchFamily="34" charset="0"/>
              </a:rPr>
              <a:t/>
            </a:r>
            <a:br>
              <a:rPr lang="en-US" sz="4000"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MOVEMENTS</a:t>
            </a:r>
          </a:p>
        </p:txBody>
      </p:sp>
      <p:pic>
        <p:nvPicPr>
          <p:cNvPr id="46083" name="Picture 5"/>
          <p:cNvPicPr>
            <a:picLocks noGrp="1" noChangeAspect="1" noChangeArrowheads="1"/>
          </p:cNvPicPr>
          <p:nvPr>
            <p:ph type="subTitle" idx="1"/>
          </p:nvPr>
        </p:nvPicPr>
        <p:blipFill>
          <a:blip r:embed="rId3"/>
          <a:srcRect/>
          <a:stretch>
            <a:fillRect/>
          </a:stretch>
        </p:blipFill>
        <p:spPr>
          <a:xfrm>
            <a:off x="1066800" y="1295400"/>
            <a:ext cx="6934200" cy="5257800"/>
          </a:xfr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TEMPERATURE</a:t>
            </a:r>
          </a:p>
        </p:txBody>
      </p:sp>
      <p:sp>
        <p:nvSpPr>
          <p:cNvPr id="34819" name="Rectangle 3"/>
          <p:cNvSpPr>
            <a:spLocks noGrp="1" noChangeArrowheads="1"/>
          </p:cNvSpPr>
          <p:nvPr>
            <p:ph type="subTitle" idx="1"/>
          </p:nvPr>
        </p:nvSpPr>
        <p:spPr>
          <a:xfrm>
            <a:off x="457200" y="1524000"/>
            <a:ext cx="8305800" cy="5029200"/>
          </a:xfrm>
          <a:solidFill>
            <a:schemeClr val="bg1">
              <a:alpha val="0"/>
            </a:schemeClr>
          </a:solidFill>
        </p:spPr>
        <p:txBody>
          <a:bodyPr/>
          <a:lstStyle/>
          <a:p>
            <a:pPr eaLnBrk="1" hangingPunct="1">
              <a:lnSpc>
                <a:spcPct val="80000"/>
              </a:lnSpc>
              <a:defRPr/>
            </a:pPr>
            <a:r>
              <a:rPr lang="en-US" sz="2800" smtClean="0">
                <a:effectLst>
                  <a:outerShdw blurRad="38100" dist="38100" dir="2700000" algn="tl">
                    <a:srgbClr val="C0C0C0"/>
                  </a:outerShdw>
                </a:effectLst>
              </a:rPr>
              <a:t>Higher temperatures </a:t>
            </a:r>
          </a:p>
          <a:p>
            <a:pPr eaLnBrk="1" hangingPunct="1">
              <a:lnSpc>
                <a:spcPct val="80000"/>
              </a:lnSpc>
              <a:defRPr/>
            </a:pPr>
            <a:r>
              <a:rPr lang="en-US" sz="2800" smtClean="0">
                <a:effectLst>
                  <a:outerShdw blurRad="38100" dist="38100" dir="2700000" algn="tl">
                    <a:srgbClr val="C0C0C0"/>
                  </a:outerShdw>
                </a:effectLst>
              </a:rPr>
              <a:t>generally increase corrosion rates. </a:t>
            </a:r>
          </a:p>
          <a:p>
            <a:pPr eaLnBrk="1" hangingPunct="1">
              <a:lnSpc>
                <a:spcPct val="80000"/>
              </a:lnSpc>
              <a:defRPr/>
            </a:pPr>
            <a:endParaRPr lang="en-US" sz="2800" smtClean="0">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However, corrosion needs a liquid phase and, if drying occurs, higher temperatures may be beneficial. </a:t>
            </a:r>
          </a:p>
          <a:p>
            <a:pPr eaLnBrk="1" hangingPunct="1">
              <a:lnSpc>
                <a:spcPct val="80000"/>
              </a:lnSpc>
              <a:defRPr/>
            </a:pPr>
            <a:r>
              <a:rPr lang="en-US" sz="2800" smtClean="0">
                <a:effectLst>
                  <a:outerShdw blurRad="38100" dist="38100" dir="2700000" algn="tl">
                    <a:srgbClr val="C0C0C0"/>
                  </a:outerShdw>
                </a:effectLst>
              </a:rPr>
              <a:t>If operating temperatures are too high a material will oxidise, forming scale. </a:t>
            </a:r>
          </a:p>
          <a:p>
            <a:pPr eaLnBrk="1" hangingPunct="1">
              <a:lnSpc>
                <a:spcPct val="80000"/>
              </a:lnSpc>
              <a:defRPr/>
            </a:pPr>
            <a:r>
              <a:rPr lang="en-US" sz="2800" smtClean="0">
                <a:effectLst>
                  <a:outerShdw blurRad="38100" dist="38100" dir="2700000" algn="tl">
                    <a:srgbClr val="C0C0C0"/>
                  </a:outerShdw>
                </a:effectLst>
              </a:rPr>
              <a:t>Thick scales and metal loss result in overheating, from loss of water cooling or absence of insulation.</a:t>
            </a:r>
          </a:p>
          <a:p>
            <a:pPr eaLnBrk="1" hangingPunct="1">
              <a:lnSpc>
                <a:spcPct val="80000"/>
              </a:lnSpc>
              <a:defRPr/>
            </a:pPr>
            <a:r>
              <a:rPr lang="en-US" sz="2800" smtClean="0">
                <a:effectLst>
                  <a:outerShdw blurRad="38100" dist="38100" dir="2700000" algn="tl">
                    <a:srgbClr val="C0C0C0"/>
                  </a:outerShdw>
                </a:effectLst>
              </a:rPr>
              <a:t> </a:t>
            </a:r>
          </a:p>
          <a:p>
            <a:pPr eaLnBrk="1" hangingPunct="1">
              <a:lnSpc>
                <a:spcPct val="80000"/>
              </a:lnSpc>
              <a:defRPr/>
            </a:pPr>
            <a:r>
              <a:rPr lang="en-US" sz="2800" smtClean="0">
                <a:effectLst>
                  <a:outerShdw blurRad="38100" dist="38100" dir="2700000" algn="tl">
                    <a:srgbClr val="C0C0C0"/>
                  </a:outerShdw>
                </a:effectLst>
              </a:rPr>
              <a:t>Heat transfer will be progressively impeded as scales or deposits thicken.</a:t>
            </a:r>
            <a:r>
              <a:rPr lang="en-US" sz="2800" smtClean="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8382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TEMPERATURE</a:t>
            </a:r>
          </a:p>
        </p:txBody>
      </p:sp>
      <p:sp>
        <p:nvSpPr>
          <p:cNvPr id="48131" name="Rectangle 5"/>
          <p:cNvSpPr>
            <a:spLocks noGrp="1" noChangeArrowheads="1"/>
          </p:cNvSpPr>
          <p:nvPr>
            <p:ph type="subTitle" idx="1"/>
          </p:nvPr>
        </p:nvSpPr>
        <p:spPr>
          <a:xfrm>
            <a:off x="304800" y="1676400"/>
            <a:ext cx="8534400" cy="4572000"/>
          </a:xfrm>
        </p:spPr>
        <p:txBody>
          <a:bodyPr/>
          <a:lstStyle/>
          <a:p>
            <a:pPr eaLnBrk="1" hangingPunct="1">
              <a:lnSpc>
                <a:spcPct val="90000"/>
              </a:lnSpc>
            </a:pPr>
            <a:r>
              <a:rPr lang="en-US" sz="2400" smtClean="0"/>
              <a:t>Higher temperatures generally increase corrosion rates. </a:t>
            </a:r>
          </a:p>
          <a:p>
            <a:pPr eaLnBrk="1" hangingPunct="1">
              <a:lnSpc>
                <a:spcPct val="90000"/>
              </a:lnSpc>
            </a:pPr>
            <a:r>
              <a:rPr lang="en-US" sz="2400" smtClean="0"/>
              <a:t>However, corrosion needs a liquid phase and, </a:t>
            </a:r>
          </a:p>
          <a:p>
            <a:pPr eaLnBrk="1" hangingPunct="1">
              <a:lnSpc>
                <a:spcPct val="90000"/>
              </a:lnSpc>
            </a:pPr>
            <a:r>
              <a:rPr lang="en-US" sz="2400" smtClean="0"/>
              <a:t>if drying occurs, </a:t>
            </a:r>
          </a:p>
          <a:p>
            <a:pPr eaLnBrk="1" hangingPunct="1">
              <a:lnSpc>
                <a:spcPct val="90000"/>
              </a:lnSpc>
            </a:pPr>
            <a:r>
              <a:rPr lang="en-US" sz="2400" smtClean="0"/>
              <a:t>higher temperatures may be beneficial. </a:t>
            </a:r>
          </a:p>
          <a:p>
            <a:pPr eaLnBrk="1" hangingPunct="1">
              <a:lnSpc>
                <a:spcPct val="90000"/>
              </a:lnSpc>
            </a:pPr>
            <a:r>
              <a:rPr lang="en-US" sz="2400" smtClean="0"/>
              <a:t>If operating temperatures are too high a material will oxidise, forming scale. </a:t>
            </a:r>
          </a:p>
          <a:p>
            <a:pPr eaLnBrk="1" hangingPunct="1">
              <a:lnSpc>
                <a:spcPct val="90000"/>
              </a:lnSpc>
            </a:pPr>
            <a:r>
              <a:rPr lang="en-US" sz="2400" smtClean="0"/>
              <a:t>Thick scales and metal loss result in overheating, from loss of water cooling or absence of insulation. </a:t>
            </a:r>
          </a:p>
          <a:p>
            <a:pPr eaLnBrk="1" hangingPunct="1">
              <a:lnSpc>
                <a:spcPct val="90000"/>
              </a:lnSpc>
            </a:pPr>
            <a:endParaRPr lang="en-US" sz="2400" smtClean="0"/>
          </a:p>
          <a:p>
            <a:pPr eaLnBrk="1" hangingPunct="1">
              <a:lnSpc>
                <a:spcPct val="90000"/>
              </a:lnSpc>
            </a:pPr>
            <a:r>
              <a:rPr lang="en-US" sz="2400" smtClean="0"/>
              <a:t>Heat transfer will be progressively impeded as scales or deposits thicken.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04800"/>
            <a:ext cx="8229600" cy="11430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br>
              <a:rPr lang="en-US" smtClean="0">
                <a:solidFill>
                  <a:schemeClr val="tx1"/>
                </a:solidFill>
                <a:effectLst>
                  <a:outerShdw blurRad="38100" dist="38100" dir="2700000" algn="tl">
                    <a:srgbClr val="FFFFFF"/>
                  </a:outerShdw>
                </a:effectLst>
                <a:latin typeface="Impact" pitchFamily="34" charset="0"/>
              </a:rPr>
            </a:br>
            <a:r>
              <a:rPr lang="en-US" sz="2400" smtClean="0">
                <a:solidFill>
                  <a:srgbClr val="3333FF"/>
                </a:solidFill>
                <a:effectLst>
                  <a:outerShdw blurRad="38100" dist="38100" dir="2700000" algn="tl">
                    <a:srgbClr val="000000"/>
                  </a:outerShdw>
                </a:effectLst>
              </a:rPr>
              <a:t>TEMPERATURE</a:t>
            </a:r>
          </a:p>
        </p:txBody>
      </p:sp>
      <p:sp>
        <p:nvSpPr>
          <p:cNvPr id="32772" name="Rectangle 4"/>
          <p:cNvSpPr>
            <a:spLocks noGrp="1" noChangeArrowheads="1"/>
          </p:cNvSpPr>
          <p:nvPr>
            <p:ph type="body" idx="1"/>
          </p:nvPr>
        </p:nvSpPr>
        <p:spPr>
          <a:xfrm>
            <a:off x="0" y="1600201"/>
            <a:ext cx="9144000" cy="4525963"/>
          </a:xfrm>
        </p:spPr>
        <p:txBody>
          <a:bodyPr/>
          <a:lstStyle/>
          <a:p>
            <a:pPr algn="ctr" eaLnBrk="1" hangingPunct="1">
              <a:lnSpc>
                <a:spcPct val="80000"/>
              </a:lnSpc>
              <a:buFontTx/>
              <a:buNone/>
              <a:defRPr/>
            </a:pPr>
            <a:endParaRPr lang="en-US" sz="2800" smtClean="0"/>
          </a:p>
          <a:p>
            <a:pPr eaLnBrk="1" hangingPunct="1">
              <a:lnSpc>
                <a:spcPct val="80000"/>
              </a:lnSpc>
              <a:buFontTx/>
              <a:buNone/>
              <a:defRPr/>
            </a:pPr>
            <a:endParaRPr lang="en-US" sz="2800" b="1" i="1" smtClean="0">
              <a:solidFill>
                <a:srgbClr val="3333FF"/>
              </a:solidFill>
              <a:effectLst>
                <a:outerShdw blurRad="38100" dist="38100" dir="2700000" algn="tl">
                  <a:srgbClr val="C0C0C0"/>
                </a:outerShdw>
              </a:effectLst>
            </a:endParaRPr>
          </a:p>
          <a:p>
            <a:pPr eaLnBrk="1" hangingPunct="1">
              <a:lnSpc>
                <a:spcPct val="80000"/>
              </a:lnSpc>
              <a:buFontTx/>
              <a:buNone/>
              <a:defRPr/>
            </a:pPr>
            <a:r>
              <a:rPr lang="en-US" sz="2800" b="1" i="1" smtClean="0">
                <a:solidFill>
                  <a:srgbClr val="3333FF"/>
                </a:solidFill>
                <a:effectLst>
                  <a:outerShdw blurRad="38100" dist="38100" dir="2700000" algn="tl">
                    <a:srgbClr val="C0C0C0"/>
                  </a:outerShdw>
                </a:effectLst>
              </a:rPr>
              <a:t>Environmental factors</a:t>
            </a:r>
          </a:p>
          <a:p>
            <a:pPr eaLnBrk="1" hangingPunct="1">
              <a:lnSpc>
                <a:spcPct val="80000"/>
              </a:lnSpc>
              <a:buFontTx/>
              <a:buBlip>
                <a:blip r:embed="rId3"/>
              </a:buBlip>
              <a:defRPr/>
            </a:pPr>
            <a:r>
              <a:rPr lang="en-US" sz="2800" smtClean="0"/>
              <a:t>Polluted gases can accelerate attack and are often accompanied by heat. Examples are, sulphur trioxide and sulphur trioxide, halogens such as chlorine compounds, nitrogen oxides, carbon particles such as soot and hydrolysable organic compounds.</a:t>
            </a:r>
          </a:p>
          <a:p>
            <a:pPr eaLnBrk="1" hangingPunct="1">
              <a:lnSpc>
                <a:spcPct val="80000"/>
              </a:lnSpc>
              <a:buFontTx/>
              <a:buBlip>
                <a:blip r:embed="rId3"/>
              </a:buBlip>
              <a:defRPr/>
            </a:pPr>
            <a:r>
              <a:rPr lang="en-US" sz="2800" smtClean="0"/>
              <a:t>Source of heat</a:t>
            </a:r>
          </a:p>
          <a:p>
            <a:pPr eaLnBrk="1" hangingPunct="1">
              <a:lnSpc>
                <a:spcPct val="80000"/>
              </a:lnSpc>
              <a:buFontTx/>
              <a:buBlip>
                <a:blip r:embed="rId3"/>
              </a:buBlip>
              <a:defRPr/>
            </a:pPr>
            <a:r>
              <a:rPr lang="en-US" sz="2800" smtClean="0"/>
              <a:t>Heat sources include:</a:t>
            </a:r>
          </a:p>
          <a:p>
            <a:pPr eaLnBrk="1" hangingPunct="1">
              <a:lnSpc>
                <a:spcPct val="80000"/>
              </a:lnSpc>
              <a:buFontTx/>
              <a:buBlip>
                <a:blip r:embed="rId3"/>
              </a:buBlip>
              <a:defRPr/>
            </a:pPr>
            <a:r>
              <a:rPr lang="en-US" sz="2800" smtClean="0"/>
              <a:t>Electrical heating elements </a:t>
            </a:r>
          </a:p>
          <a:p>
            <a:pPr eaLnBrk="1" hangingPunct="1">
              <a:lnSpc>
                <a:spcPct val="80000"/>
              </a:lnSpc>
              <a:buFontTx/>
              <a:buBlip>
                <a:blip r:embed="rId3"/>
              </a:buBlip>
              <a:defRPr/>
            </a:pPr>
            <a:r>
              <a:rPr lang="en-US" sz="2800" smtClean="0"/>
              <a:t>Steam heating</a:t>
            </a:r>
          </a:p>
          <a:p>
            <a:pPr eaLnBrk="1" hangingPunct="1">
              <a:lnSpc>
                <a:spcPct val="80000"/>
              </a:lnSpc>
              <a:defRPr/>
            </a:pPr>
            <a:endParaRPr lang="en-US" sz="2800" smtClean="0"/>
          </a:p>
        </p:txBody>
      </p:sp>
      <p:sp>
        <p:nvSpPr>
          <p:cNvPr id="32773" name="AutoShape 5"/>
          <p:cNvSpPr>
            <a:spLocks noChangeArrowheads="1"/>
          </p:cNvSpPr>
          <p:nvPr/>
        </p:nvSpPr>
        <p:spPr bwMode="auto">
          <a:xfrm>
            <a:off x="1066800" y="1524000"/>
            <a:ext cx="7315200" cy="838200"/>
          </a:xfrm>
          <a:prstGeom prst="cloudCallout">
            <a:avLst>
              <a:gd name="adj1" fmla="val -2343"/>
              <a:gd name="adj2" fmla="val 73676"/>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r>
              <a:rPr lang="en-US" b="1">
                <a:solidFill>
                  <a:srgbClr val="3333FF"/>
                </a:solidFill>
              </a:rPr>
              <a:t>Think about the following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ChangeArrowheads="1"/>
          </p:cNvSpPr>
          <p:nvPr>
            <p:ph type="body" idx="1"/>
          </p:nvPr>
        </p:nvSpPr>
        <p:spPr/>
        <p:txBody>
          <a:bodyPr/>
          <a:lstStyle/>
          <a:p>
            <a:pPr eaLnBrk="1" hangingPunct="1">
              <a:lnSpc>
                <a:spcPct val="80000"/>
              </a:lnSpc>
              <a:buFontTx/>
              <a:buNone/>
              <a:defRPr/>
            </a:pPr>
            <a:endParaRPr lang="en-US" sz="2400" b="1" i="1" smtClean="0">
              <a:solidFill>
                <a:srgbClr val="3333FF"/>
              </a:solidFill>
              <a:effectLst>
                <a:outerShdw blurRad="38100" dist="38100" dir="2700000" algn="tl">
                  <a:srgbClr val="C0C0C0"/>
                </a:outerShdw>
              </a:effectLst>
            </a:endParaRPr>
          </a:p>
          <a:p>
            <a:pPr eaLnBrk="1" hangingPunct="1">
              <a:lnSpc>
                <a:spcPct val="80000"/>
              </a:lnSpc>
              <a:buFontTx/>
              <a:buNone/>
              <a:defRPr/>
            </a:pPr>
            <a:endParaRPr lang="en-US" sz="2400" b="1" i="1" smtClean="0">
              <a:solidFill>
                <a:srgbClr val="3333FF"/>
              </a:solidFill>
              <a:effectLst>
                <a:outerShdw blurRad="38100" dist="38100" dir="2700000" algn="tl">
                  <a:srgbClr val="C0C0C0"/>
                </a:outerShdw>
              </a:effectLst>
            </a:endParaRPr>
          </a:p>
          <a:p>
            <a:pPr eaLnBrk="1" hangingPunct="1">
              <a:lnSpc>
                <a:spcPct val="80000"/>
              </a:lnSpc>
              <a:buFontTx/>
              <a:buNone/>
              <a:defRPr/>
            </a:pPr>
            <a:r>
              <a:rPr lang="en-US" sz="2400" b="1" i="1" smtClean="0">
                <a:solidFill>
                  <a:srgbClr val="3333FF"/>
                </a:solidFill>
                <a:effectLst>
                  <a:outerShdw blurRad="38100" dist="38100" dir="2700000" algn="tl">
                    <a:srgbClr val="C0C0C0"/>
                  </a:outerShdw>
                </a:effectLst>
              </a:rPr>
              <a:t>Environmental factors</a:t>
            </a:r>
          </a:p>
          <a:p>
            <a:pPr eaLnBrk="1" hangingPunct="1">
              <a:lnSpc>
                <a:spcPct val="80000"/>
              </a:lnSpc>
              <a:buFontTx/>
              <a:buNone/>
              <a:defRPr/>
            </a:pPr>
            <a:endParaRPr lang="en-US" sz="2400" smtClean="0"/>
          </a:p>
          <a:p>
            <a:pPr eaLnBrk="1" hangingPunct="1">
              <a:lnSpc>
                <a:spcPct val="80000"/>
              </a:lnSpc>
              <a:buFontTx/>
              <a:buBlip>
                <a:blip r:embed="rId3"/>
              </a:buBlip>
              <a:defRPr/>
            </a:pPr>
            <a:r>
              <a:rPr lang="en-US" sz="2400" smtClean="0"/>
              <a:t>Heat from ongoing process chemistry</a:t>
            </a:r>
          </a:p>
          <a:p>
            <a:pPr eaLnBrk="1" hangingPunct="1">
              <a:lnSpc>
                <a:spcPct val="80000"/>
              </a:lnSpc>
              <a:buFontTx/>
              <a:buBlip>
                <a:blip r:embed="rId3"/>
              </a:buBlip>
              <a:defRPr/>
            </a:pPr>
            <a:r>
              <a:rPr lang="en-US" sz="2400" smtClean="0"/>
              <a:t>Fuel combustion – flue gases and deposits</a:t>
            </a:r>
          </a:p>
          <a:p>
            <a:pPr eaLnBrk="1" hangingPunct="1">
              <a:lnSpc>
                <a:spcPct val="80000"/>
              </a:lnSpc>
              <a:buFontTx/>
              <a:buBlip>
                <a:blip r:embed="rId3"/>
              </a:buBlip>
              <a:defRPr/>
            </a:pPr>
            <a:r>
              <a:rPr lang="en-US" sz="2400" smtClean="0"/>
              <a:t>Flame impingement</a:t>
            </a:r>
          </a:p>
          <a:p>
            <a:pPr eaLnBrk="1" hangingPunct="1">
              <a:lnSpc>
                <a:spcPct val="80000"/>
              </a:lnSpc>
              <a:buFontTx/>
              <a:buBlip>
                <a:blip r:embed="rId3"/>
              </a:buBlip>
              <a:defRPr/>
            </a:pPr>
            <a:r>
              <a:rPr lang="en-US" sz="2400" smtClean="0"/>
              <a:t>Molten metals</a:t>
            </a:r>
          </a:p>
          <a:p>
            <a:pPr eaLnBrk="1" hangingPunct="1">
              <a:lnSpc>
                <a:spcPct val="80000"/>
              </a:lnSpc>
              <a:buFontTx/>
              <a:buBlip>
                <a:blip r:embed="rId3"/>
              </a:buBlip>
              <a:defRPr/>
            </a:pPr>
            <a:r>
              <a:rPr lang="en-US" sz="2400" smtClean="0"/>
              <a:t>Friction and wear</a:t>
            </a:r>
          </a:p>
          <a:p>
            <a:pPr eaLnBrk="1" hangingPunct="1">
              <a:lnSpc>
                <a:spcPct val="80000"/>
              </a:lnSpc>
              <a:buFontTx/>
              <a:buBlip>
                <a:blip r:embed="rId3"/>
              </a:buBlip>
              <a:defRPr/>
            </a:pPr>
            <a:r>
              <a:rPr lang="en-US" sz="2400" smtClean="0"/>
              <a:t>Solar radiation and radiation from gas flares</a:t>
            </a:r>
          </a:p>
          <a:p>
            <a:pPr eaLnBrk="1" hangingPunct="1">
              <a:lnSpc>
                <a:spcPct val="80000"/>
              </a:lnSpc>
              <a:buFontTx/>
              <a:buBlip>
                <a:blip r:embed="rId3"/>
              </a:buBlip>
              <a:defRPr/>
            </a:pPr>
            <a:r>
              <a:rPr lang="en-US" sz="2400" smtClean="0"/>
              <a:t>Processes such as drying</a:t>
            </a:r>
          </a:p>
          <a:p>
            <a:pPr eaLnBrk="1" hangingPunct="1">
              <a:lnSpc>
                <a:spcPct val="80000"/>
              </a:lnSpc>
              <a:buFontTx/>
              <a:buBlip>
                <a:blip r:embed="rId3"/>
              </a:buBlip>
              <a:defRPr/>
            </a:pPr>
            <a:r>
              <a:rPr lang="en-US" sz="2400" smtClean="0"/>
              <a:t>Engines and motors</a:t>
            </a:r>
          </a:p>
          <a:p>
            <a:pPr eaLnBrk="1" hangingPunct="1">
              <a:lnSpc>
                <a:spcPct val="80000"/>
              </a:lnSpc>
              <a:defRPr/>
            </a:pPr>
            <a:endParaRPr lang="en-US" sz="2000" smtClean="0"/>
          </a:p>
        </p:txBody>
      </p:sp>
      <p:sp>
        <p:nvSpPr>
          <p:cNvPr id="31750" name="Rectangle 6"/>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2800" smtClean="0">
                <a:solidFill>
                  <a:srgbClr val="3333FF"/>
                </a:solidFill>
                <a:effectLst>
                  <a:outerShdw blurRad="38100" dist="38100" dir="2700000" algn="tl">
                    <a:srgbClr val="000000"/>
                  </a:outerShdw>
                </a:effectLst>
                <a:latin typeface="Impact" pitchFamily="34" charset="0"/>
              </a:rPr>
              <a:t>TEMPERATURE</a:t>
            </a:r>
          </a:p>
        </p:txBody>
      </p:sp>
      <p:sp>
        <p:nvSpPr>
          <p:cNvPr id="31751" name="AutoShape 7"/>
          <p:cNvSpPr>
            <a:spLocks noChangeArrowheads="1"/>
          </p:cNvSpPr>
          <p:nvPr/>
        </p:nvSpPr>
        <p:spPr bwMode="auto">
          <a:xfrm>
            <a:off x="1066800" y="1524000"/>
            <a:ext cx="7315200" cy="838200"/>
          </a:xfrm>
          <a:prstGeom prst="cloudCallout">
            <a:avLst>
              <a:gd name="adj1" fmla="val -2343"/>
              <a:gd name="adj2" fmla="val 73676"/>
            </a:avLst>
          </a:prstGeom>
          <a:gradFill rotWithShape="1">
            <a:gsLst>
              <a:gs pos="0">
                <a:schemeClr val="accent1">
                  <a:alpha val="0"/>
                </a:schemeClr>
              </a:gs>
              <a:gs pos="100000">
                <a:schemeClr val="accent1">
                  <a:gamma/>
                  <a:tint val="6275"/>
                  <a:invGamma/>
                </a:schemeClr>
              </a:gs>
            </a:gsLst>
            <a:lin ang="5400000" scaled="1"/>
          </a:gradFill>
          <a:ln w="9525">
            <a:solidFill>
              <a:schemeClr val="tx1"/>
            </a:solidFill>
            <a:round/>
            <a:headEnd/>
            <a:tailEnd/>
          </a:ln>
          <a:effectLst/>
          <a:extLst>
            <a:ext uri="{AF507438-7753-43E0-B8FC-AC1667EBCBE1}"/>
          </a:extLst>
        </p:spPr>
        <p:txBody>
          <a:bodyPr/>
          <a:lstStyle/>
          <a:p>
            <a:pPr algn="ctr">
              <a:defRPr/>
            </a:pPr>
            <a:r>
              <a:rPr lang="en-US" b="1">
                <a:solidFill>
                  <a:srgbClr val="3333FF"/>
                </a:solidFill>
              </a:rPr>
              <a:t>Think about the following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2800" smtClean="0">
                <a:solidFill>
                  <a:srgbClr val="3333FF"/>
                </a:solidFill>
                <a:effectLst>
                  <a:outerShdw blurRad="38100" dist="38100" dir="2700000" algn="tl">
                    <a:srgbClr val="000000"/>
                  </a:outerShdw>
                </a:effectLst>
                <a:latin typeface="Impact" pitchFamily="34" charset="0"/>
              </a:rPr>
              <a:t>TEMPERATURE</a:t>
            </a:r>
          </a:p>
        </p:txBody>
      </p:sp>
      <p:sp>
        <p:nvSpPr>
          <p:cNvPr id="30723" name="Rectangle 3"/>
          <p:cNvSpPr>
            <a:spLocks noGrp="1" noChangeArrowheads="1"/>
          </p:cNvSpPr>
          <p:nvPr>
            <p:ph type="subTitle" idx="1"/>
          </p:nvPr>
        </p:nvSpPr>
        <p:spPr>
          <a:xfrm>
            <a:off x="0" y="1371600"/>
            <a:ext cx="9144000" cy="5257800"/>
          </a:xfrm>
          <a:solidFill>
            <a:schemeClr val="bg1">
              <a:alpha val="0"/>
            </a:schemeClr>
          </a:solidFill>
        </p:spPr>
        <p:txBody>
          <a:bodyPr/>
          <a:lstStyle/>
          <a:p>
            <a:pPr eaLnBrk="1" hangingPunct="1">
              <a:lnSpc>
                <a:spcPct val="80000"/>
              </a:lnSpc>
              <a:defRPr/>
            </a:pPr>
            <a:r>
              <a:rPr lang="en-US" sz="2800" smtClean="0">
                <a:effectLst>
                  <a:outerShdw blurRad="38100" dist="38100" dir="2700000" algn="tl">
                    <a:srgbClr val="C0C0C0"/>
                  </a:outerShdw>
                </a:effectLst>
              </a:rPr>
              <a:t>Remember, </a:t>
            </a:r>
          </a:p>
          <a:p>
            <a:pPr eaLnBrk="1" hangingPunct="1">
              <a:lnSpc>
                <a:spcPct val="80000"/>
              </a:lnSpc>
              <a:defRPr/>
            </a:pPr>
            <a:r>
              <a:rPr lang="en-US" sz="2400" b="1" smtClean="0">
                <a:effectLst>
                  <a:outerShdw blurRad="38100" dist="38100" dir="2700000" algn="tl">
                    <a:srgbClr val="C0C0C0"/>
                  </a:outerShdw>
                </a:effectLst>
              </a:rPr>
              <a:t>some sources of heat can be very localised such as electrical contacts or heaters of any type.</a:t>
            </a:r>
            <a:r>
              <a:rPr lang="en-US" sz="2800" smtClean="0">
                <a:effectLst>
                  <a:outerShdw blurRad="38100" dist="38100" dir="2700000" algn="tl">
                    <a:srgbClr val="C0C0C0"/>
                  </a:outerShdw>
                </a:effectLst>
              </a:rPr>
              <a:t> </a:t>
            </a:r>
          </a:p>
          <a:p>
            <a:pPr eaLnBrk="1" hangingPunct="1">
              <a:lnSpc>
                <a:spcPct val="80000"/>
              </a:lnSpc>
              <a:defRPr/>
            </a:pPr>
            <a:r>
              <a:rPr lang="en-US" sz="2800" smtClean="0">
                <a:effectLst>
                  <a:outerShdw blurRad="38100" dist="38100" dir="2700000" algn="tl">
                    <a:srgbClr val="C0C0C0"/>
                  </a:outerShdw>
                </a:effectLst>
              </a:rPr>
              <a:t>In many cases </a:t>
            </a:r>
            <a:r>
              <a:rPr lang="en-US" sz="2800" u="sng" smtClean="0">
                <a:effectLst>
                  <a:outerShdw blurRad="38100" dist="38100" dir="2700000" algn="tl">
                    <a:srgbClr val="C0C0C0"/>
                  </a:outerShdw>
                </a:effectLst>
              </a:rPr>
              <a:t>thermal cycling</a:t>
            </a:r>
            <a:r>
              <a:rPr lang="en-US" sz="2800" smtClean="0">
                <a:effectLst>
                  <a:outerShdw blurRad="38100" dist="38100" dir="2700000" algn="tl">
                    <a:srgbClr val="C0C0C0"/>
                  </a:outerShdw>
                </a:effectLst>
              </a:rPr>
              <a:t> occurs, this can accelerate the corrosion rate and introduce combined effects. </a:t>
            </a:r>
          </a:p>
          <a:p>
            <a:pPr eaLnBrk="1" hangingPunct="1">
              <a:lnSpc>
                <a:spcPct val="80000"/>
              </a:lnSpc>
              <a:defRPr/>
            </a:pPr>
            <a:r>
              <a:rPr lang="en-US" sz="2800" smtClean="0">
                <a:effectLst>
                  <a:outerShdw blurRad="38100" dist="38100" dir="2700000" algn="tl">
                    <a:srgbClr val="C0C0C0"/>
                  </a:outerShdw>
                </a:effectLst>
              </a:rPr>
              <a:t>Small temperature changes can produce marked changes in corrosion resistance.</a:t>
            </a:r>
            <a:endParaRPr lang="en-US" sz="2800" u="sng" smtClean="0">
              <a:effectLst>
                <a:outerShdw blurRad="38100" dist="38100" dir="2700000" algn="tl">
                  <a:srgbClr val="C0C0C0"/>
                </a:outerShdw>
              </a:effectLst>
            </a:endParaRPr>
          </a:p>
          <a:p>
            <a:pPr algn="l" eaLnBrk="1" hangingPunct="1">
              <a:lnSpc>
                <a:spcPct val="80000"/>
              </a:lnSpc>
              <a:defRPr/>
            </a:pPr>
            <a:r>
              <a:rPr lang="en-US" sz="2800" b="1" i="1" smtClean="0">
                <a:solidFill>
                  <a:srgbClr val="3333FF"/>
                </a:solidFill>
              </a:rPr>
              <a:t>Condensation – dew point effects</a:t>
            </a:r>
          </a:p>
          <a:p>
            <a:pPr eaLnBrk="1" hangingPunct="1">
              <a:lnSpc>
                <a:spcPct val="80000"/>
              </a:lnSpc>
              <a:defRPr/>
            </a:pPr>
            <a:r>
              <a:rPr lang="en-US" sz="2800" smtClean="0">
                <a:effectLst>
                  <a:outerShdw blurRad="38100" dist="38100" dir="2700000" algn="tl">
                    <a:srgbClr val="C0C0C0"/>
                  </a:outerShdw>
                </a:effectLst>
              </a:rPr>
              <a:t>When hot combustion gases cool, condensation may give rise to acid dew point conditions. </a:t>
            </a:r>
          </a:p>
          <a:p>
            <a:pPr eaLnBrk="1" hangingPunct="1">
              <a:lnSpc>
                <a:spcPct val="80000"/>
              </a:lnSpc>
              <a:defRPr/>
            </a:pPr>
            <a:r>
              <a:rPr lang="en-US" sz="2800" smtClean="0">
                <a:effectLst>
                  <a:outerShdw blurRad="38100" dist="38100" dir="2700000" algn="tl">
                    <a:srgbClr val="C0C0C0"/>
                  </a:outerShdw>
                </a:effectLst>
              </a:rPr>
              <a:t>This can occur with chimneys, vehicle exhausts, power and process plant and certain horticultural environments.</a:t>
            </a:r>
          </a:p>
        </p:txBody>
      </p:sp>
      <p:sp>
        <p:nvSpPr>
          <p:cNvPr id="51204" name="AutoShape 4"/>
          <p:cNvSpPr>
            <a:spLocks noChangeArrowheads="1"/>
          </p:cNvSpPr>
          <p:nvPr/>
        </p:nvSpPr>
        <p:spPr bwMode="auto">
          <a:xfrm>
            <a:off x="3200400" y="1295400"/>
            <a:ext cx="2667000" cy="533400"/>
          </a:xfrm>
          <a:prstGeom prst="wedgeEllipseCallout">
            <a:avLst>
              <a:gd name="adj1" fmla="val -31606"/>
              <a:gd name="adj2" fmla="val 67264"/>
            </a:avLst>
          </a:prstGeom>
          <a:gradFill rotWithShape="1">
            <a:gsLst>
              <a:gs pos="0">
                <a:srgbClr val="821A00">
                  <a:alpha val="64998"/>
                </a:srgbClr>
              </a:gs>
              <a:gs pos="100000">
                <a:srgbClr val="FF3300">
                  <a:alpha val="0"/>
                </a:srgbClr>
              </a:gs>
            </a:gsLst>
            <a:lin ang="5400000" scaled="1"/>
          </a:gradFill>
          <a:ln w="9525">
            <a:solidFill>
              <a:schemeClr val="tx1"/>
            </a:solidFill>
            <a:miter lim="800000"/>
            <a:headEnd/>
            <a:tailEnd/>
          </a:ln>
        </p:spPr>
        <p:txBody>
          <a:bodyP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7620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62467" name="Rectangle 3"/>
          <p:cNvSpPr>
            <a:spLocks noGrp="1" noChangeArrowheads="1"/>
          </p:cNvSpPr>
          <p:nvPr>
            <p:ph type="subTitle" idx="1"/>
          </p:nvPr>
        </p:nvSpPr>
        <p:spPr>
          <a:xfrm>
            <a:off x="0" y="1295400"/>
            <a:ext cx="9144000" cy="5257800"/>
          </a:xfrm>
          <a:gradFill rotWithShape="1">
            <a:gsLst>
              <a:gs pos="0">
                <a:schemeClr val="bg2">
                  <a:alpha val="0"/>
                </a:schemeClr>
              </a:gs>
              <a:gs pos="100000">
                <a:srgbClr val="FFCCCC"/>
              </a:gs>
            </a:gsLst>
            <a:lin ang="5400000" scaled="1"/>
          </a:gradFill>
        </p:spPr>
        <p:txBody>
          <a:bodyPr/>
          <a:lstStyle/>
          <a:p>
            <a:pPr eaLnBrk="1" hangingPunct="1">
              <a:defRPr/>
            </a:pPr>
            <a:r>
              <a:rPr lang="en-US" smtClean="0">
                <a:solidFill>
                  <a:srgbClr val="3333FF"/>
                </a:solidFill>
                <a:effectLst>
                  <a:outerShdw blurRad="38100" dist="38100" dir="2700000" algn="tl">
                    <a:srgbClr val="000000"/>
                  </a:outerShdw>
                </a:effectLst>
              </a:rPr>
              <a:t>The continued development of material technology and monitoring and control is higher today, and </a:t>
            </a:r>
          </a:p>
          <a:p>
            <a:pPr eaLnBrk="1" hangingPunct="1">
              <a:defRPr/>
            </a:pPr>
            <a:r>
              <a:rPr lang="en-US" smtClean="0">
                <a:solidFill>
                  <a:srgbClr val="3333FF"/>
                </a:solidFill>
                <a:effectLst>
                  <a:outerShdw blurRad="38100" dist="38100" dir="2700000" algn="tl">
                    <a:srgbClr val="000000"/>
                  </a:outerShdw>
                </a:effectLst>
              </a:rPr>
              <a:t>with favourable applications greater savings are now achievable.</a:t>
            </a:r>
          </a:p>
          <a:p>
            <a:pPr eaLnBrk="1" hangingPunct="1">
              <a:defRPr/>
            </a:pPr>
            <a:r>
              <a:rPr lang="en-US" smtClean="0">
                <a:solidFill>
                  <a:srgbClr val="3333FF"/>
                </a:solidFill>
                <a:effectLst>
                  <a:outerShdw blurRad="38100" dist="38100" dir="2700000" algn="tl">
                    <a:srgbClr val="000000"/>
                  </a:outerShdw>
                </a:effectLst>
              </a:rPr>
              <a:t> </a:t>
            </a:r>
          </a:p>
          <a:p>
            <a:pPr eaLnBrk="1" hangingPunct="1">
              <a:defRPr/>
            </a:pPr>
            <a:r>
              <a:rPr lang="en-US" smtClean="0">
                <a:solidFill>
                  <a:srgbClr val="3333FF"/>
                </a:solidFill>
                <a:effectLst>
                  <a:outerShdw blurRad="38100" dist="38100" dir="2700000" algn="tl">
                    <a:srgbClr val="000000"/>
                  </a:outerShdw>
                </a:effectLst>
              </a:rPr>
              <a:t>In some types of project, uncontrolled corrosion could amount to </a:t>
            </a:r>
          </a:p>
          <a:p>
            <a:pPr eaLnBrk="1" hangingPunct="1">
              <a:defRPr/>
            </a:pPr>
            <a:r>
              <a:rPr lang="en-US" sz="2800" b="1" smtClean="0">
                <a:effectLst>
                  <a:outerShdw blurRad="38100" dist="38100" dir="2700000" algn="tl">
                    <a:srgbClr val="FFFFFF"/>
                  </a:outerShdw>
                </a:effectLst>
              </a:rPr>
              <a:t>30% of the total commitment of capital expenditure.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2800" smtClean="0">
                <a:solidFill>
                  <a:srgbClr val="3333FF"/>
                </a:solidFill>
                <a:effectLst>
                  <a:outerShdw blurRad="38100" dist="38100" dir="2700000" algn="tl">
                    <a:srgbClr val="000000"/>
                  </a:outerShdw>
                </a:effectLst>
                <a:latin typeface="Impact" pitchFamily="34" charset="0"/>
              </a:rPr>
              <a:t>TEMPERATURE</a:t>
            </a:r>
          </a:p>
        </p:txBody>
      </p:sp>
      <p:pic>
        <p:nvPicPr>
          <p:cNvPr id="52227" name="Picture 6"/>
          <p:cNvPicPr>
            <a:picLocks noGrp="1" noChangeAspect="1" noChangeArrowheads="1"/>
          </p:cNvPicPr>
          <p:nvPr>
            <p:ph type="subTitle" idx="1"/>
          </p:nvPr>
        </p:nvPicPr>
        <p:blipFill>
          <a:blip r:embed="rId3"/>
          <a:srcRect/>
          <a:stretch>
            <a:fillRect/>
          </a:stretch>
        </p:blipFill>
        <p:spPr>
          <a:xfrm>
            <a:off x="762000" y="1447800"/>
            <a:ext cx="7543800" cy="5181600"/>
          </a:xfr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2800" smtClean="0">
                <a:solidFill>
                  <a:srgbClr val="3333FF"/>
                </a:solidFill>
                <a:effectLst>
                  <a:outerShdw blurRad="38100" dist="38100" dir="2700000" algn="tl">
                    <a:srgbClr val="000000"/>
                  </a:outerShdw>
                </a:effectLst>
                <a:latin typeface="Impact" pitchFamily="34" charset="0"/>
              </a:rPr>
              <a:t>TEMPERATURE</a:t>
            </a:r>
          </a:p>
        </p:txBody>
      </p:sp>
      <p:pic>
        <p:nvPicPr>
          <p:cNvPr id="53251" name="Picture 5"/>
          <p:cNvPicPr>
            <a:picLocks noGrp="1" noChangeAspect="1" noChangeArrowheads="1"/>
          </p:cNvPicPr>
          <p:nvPr>
            <p:ph type="subTitle" idx="1"/>
          </p:nvPr>
        </p:nvPicPr>
        <p:blipFill>
          <a:blip r:embed="rId3"/>
          <a:srcRect/>
          <a:stretch>
            <a:fillRect/>
          </a:stretch>
        </p:blipFill>
        <p:spPr>
          <a:xfrm>
            <a:off x="1066800" y="1447800"/>
            <a:ext cx="6781800" cy="5105400"/>
          </a:xfr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2800" smtClean="0">
                <a:solidFill>
                  <a:srgbClr val="3333FF"/>
                </a:solidFill>
                <a:effectLst>
                  <a:outerShdw blurRad="38100" dist="38100" dir="2700000" algn="tl">
                    <a:srgbClr val="000000"/>
                  </a:outerShdw>
                </a:effectLst>
                <a:latin typeface="Impact" pitchFamily="34" charset="0"/>
              </a:rPr>
              <a:t>TEMPERATURE</a:t>
            </a:r>
          </a:p>
        </p:txBody>
      </p:sp>
      <p:pic>
        <p:nvPicPr>
          <p:cNvPr id="54275" name="Picture 5"/>
          <p:cNvPicPr>
            <a:picLocks noGrp="1" noChangeAspect="1" noChangeArrowheads="1"/>
          </p:cNvPicPr>
          <p:nvPr>
            <p:ph type="subTitle" idx="1"/>
          </p:nvPr>
        </p:nvPicPr>
        <p:blipFill>
          <a:blip r:embed="rId3"/>
          <a:srcRect/>
          <a:stretch>
            <a:fillRect/>
          </a:stretch>
        </p:blipFill>
        <p:spPr>
          <a:xfrm>
            <a:off x="914400" y="1371600"/>
            <a:ext cx="7086600" cy="5334000"/>
          </a:xfrm>
          <a:noFill/>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mtClean="0">
                <a:effectLst>
                  <a:outerShdw blurRad="38100" dist="38100" dir="2700000" algn="tl">
                    <a:srgbClr val="FFFFFF"/>
                  </a:outerShdw>
                </a:effectLst>
                <a:latin typeface="Impact" pitchFamily="34" charset="0"/>
              </a:rPr>
              <a:t> </a:t>
            </a:r>
            <a:r>
              <a:rPr lang="en-US" sz="2400" b="1" smtClean="0">
                <a:solidFill>
                  <a:srgbClr val="3333FF"/>
                </a:solidFill>
                <a:effectLst>
                  <a:outerShdw blurRad="38100" dist="38100" dir="2700000" algn="tl">
                    <a:srgbClr val="000000"/>
                  </a:outerShdw>
                </a:effectLst>
              </a:rPr>
              <a:t>USE OF PAINTS AND COATINGS</a:t>
            </a:r>
          </a:p>
        </p:txBody>
      </p:sp>
      <p:sp>
        <p:nvSpPr>
          <p:cNvPr id="29699" name="Rectangle 3"/>
          <p:cNvSpPr>
            <a:spLocks noGrp="1" noChangeArrowheads="1"/>
          </p:cNvSpPr>
          <p:nvPr>
            <p:ph type="subTitle" idx="1"/>
          </p:nvPr>
        </p:nvSpPr>
        <p:spPr>
          <a:xfrm>
            <a:off x="228600" y="1600200"/>
            <a:ext cx="8686800" cy="4876800"/>
          </a:xfrm>
          <a:solidFill>
            <a:schemeClr val="bg1">
              <a:alpha val="0"/>
            </a:schemeClr>
          </a:solidFill>
        </p:spPr>
        <p:txBody>
          <a:bodyPr/>
          <a:lstStyle/>
          <a:p>
            <a:pPr eaLnBrk="1" hangingPunct="1">
              <a:lnSpc>
                <a:spcPct val="80000"/>
              </a:lnSpc>
              <a:defRPr/>
            </a:pPr>
            <a:r>
              <a:rPr lang="en-US" sz="2400" smtClean="0">
                <a:effectLst>
                  <a:outerShdw blurRad="38100" dist="38100" dir="2700000" algn="tl">
                    <a:srgbClr val="C0C0C0"/>
                  </a:outerShdw>
                </a:effectLst>
              </a:rPr>
              <a:t>Painting or coatings is the mainstay of corrosion prevention for </a:t>
            </a:r>
          </a:p>
          <a:p>
            <a:pPr eaLnBrk="1" hangingPunct="1">
              <a:lnSpc>
                <a:spcPct val="80000"/>
              </a:lnSpc>
              <a:defRPr/>
            </a:pPr>
            <a:r>
              <a:rPr lang="en-US" sz="2400" u="sng" smtClean="0">
                <a:effectLst>
                  <a:outerShdw blurRad="38100" dist="38100" dir="2700000" algn="tl">
                    <a:srgbClr val="C0C0C0"/>
                  </a:outerShdw>
                </a:effectLst>
              </a:rPr>
              <a:t>materials not inherently corrosion resistant.</a:t>
            </a:r>
            <a:r>
              <a:rPr lang="en-US" sz="2400" smtClean="0">
                <a:effectLst>
                  <a:outerShdw blurRad="38100" dist="38100" dir="2700000" algn="tl">
                    <a:srgbClr val="C0C0C0"/>
                  </a:outerShdw>
                </a:effectLst>
              </a:rPr>
              <a:t> </a:t>
            </a:r>
          </a:p>
          <a:p>
            <a:pPr eaLnBrk="1" hangingPunct="1">
              <a:lnSpc>
                <a:spcPct val="80000"/>
              </a:lnSpc>
              <a:defRPr/>
            </a:pPr>
            <a:endParaRPr lang="en-US" sz="2400" smtClean="0">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This is a matter of economics. </a:t>
            </a:r>
          </a:p>
          <a:p>
            <a:pPr eaLnBrk="1" hangingPunct="1">
              <a:lnSpc>
                <a:spcPct val="80000"/>
              </a:lnSpc>
              <a:defRPr/>
            </a:pPr>
            <a:endParaRPr lang="en-US" sz="2400" smtClean="0">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Paints and coatings are generally applied at low additional cost to the least expensive structural materials. </a:t>
            </a:r>
          </a:p>
          <a:p>
            <a:pPr eaLnBrk="1" hangingPunct="1">
              <a:lnSpc>
                <a:spcPct val="80000"/>
              </a:lnSpc>
              <a:defRPr/>
            </a:pPr>
            <a:r>
              <a:rPr lang="en-US" sz="2400" smtClean="0">
                <a:effectLst>
                  <a:outerShdw blurRad="38100" dist="38100" dir="2700000" algn="tl">
                    <a:srgbClr val="C0C0C0"/>
                  </a:outerShdw>
                </a:effectLst>
              </a:rPr>
              <a:t>Minimising the additional cost is an integral part of ensuring the economic viability of painting and coating as a </a:t>
            </a:r>
          </a:p>
          <a:p>
            <a:pPr eaLnBrk="1" hangingPunct="1">
              <a:lnSpc>
                <a:spcPct val="80000"/>
              </a:lnSpc>
              <a:defRPr/>
            </a:pPr>
            <a:r>
              <a:rPr lang="en-US" sz="2400" smtClean="0">
                <a:effectLst>
                  <a:outerShdw blurRad="38100" dist="38100" dir="2700000" algn="tl">
                    <a:srgbClr val="C0C0C0"/>
                  </a:outerShdw>
                </a:effectLst>
              </a:rPr>
              <a:t>corrosion control solution. </a:t>
            </a:r>
          </a:p>
          <a:p>
            <a:pPr eaLnBrk="1" hangingPunct="1">
              <a:lnSpc>
                <a:spcPct val="80000"/>
              </a:lnSpc>
              <a:defRPr/>
            </a:pPr>
            <a:r>
              <a:rPr lang="en-US" sz="2400" smtClean="0">
                <a:effectLst>
                  <a:outerShdw blurRad="38100" dist="38100" dir="2700000" algn="tl">
                    <a:srgbClr val="C0C0C0"/>
                  </a:outerShdw>
                </a:effectLst>
              </a:rPr>
              <a:t>Therefore paints and coatings generally do not last as long as the operating lifetime of the material to be protected, </a:t>
            </a:r>
          </a:p>
          <a:p>
            <a:pPr eaLnBrk="1" hangingPunct="1">
              <a:lnSpc>
                <a:spcPct val="80000"/>
              </a:lnSpc>
              <a:defRPr/>
            </a:pPr>
            <a:r>
              <a:rPr lang="en-US" sz="2400" smtClean="0">
                <a:effectLst>
                  <a:outerShdw blurRad="38100" dist="38100" dir="2700000" algn="tl">
                    <a:srgbClr val="C0C0C0"/>
                  </a:outerShdw>
                </a:effectLst>
              </a:rPr>
              <a:t>the ability to maintain the coating systems is vital.</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body" idx="1"/>
          </p:nvPr>
        </p:nvSpPr>
        <p:spPr/>
        <p:txBody>
          <a:bodyPr/>
          <a:lstStyle/>
          <a:p>
            <a:pPr eaLnBrk="1" hangingPunct="1">
              <a:lnSpc>
                <a:spcPct val="90000"/>
              </a:lnSpc>
              <a:buFontTx/>
              <a:buNone/>
              <a:defRPr/>
            </a:pPr>
            <a:r>
              <a:rPr lang="en-US" sz="2400" b="1" i="1" smtClean="0">
                <a:solidFill>
                  <a:srgbClr val="3333FF"/>
                </a:solidFill>
                <a:effectLst>
                  <a:outerShdw blurRad="38100" dist="38100" dir="2700000" algn="tl">
                    <a:srgbClr val="C0C0C0"/>
                  </a:outerShdw>
                </a:effectLst>
              </a:rPr>
              <a:t>Factors in selection of paint or coating systems</a:t>
            </a:r>
          </a:p>
          <a:p>
            <a:pPr eaLnBrk="1" hangingPunct="1">
              <a:lnSpc>
                <a:spcPct val="90000"/>
              </a:lnSpc>
              <a:buFontTx/>
              <a:buBlip>
                <a:blip r:embed="rId3"/>
              </a:buBlip>
              <a:defRPr/>
            </a:pPr>
            <a:r>
              <a:rPr lang="en-US" sz="2400" smtClean="0"/>
              <a:t>When choosing a system, several alternatives may appear to be technically acceptable, and it is necessary to identify relevant factors affecting corrosion control and cost.</a:t>
            </a:r>
          </a:p>
          <a:p>
            <a:pPr eaLnBrk="1" hangingPunct="1">
              <a:lnSpc>
                <a:spcPct val="90000"/>
              </a:lnSpc>
              <a:buFontTx/>
              <a:buBlip>
                <a:blip r:embed="rId3"/>
              </a:buBlip>
              <a:defRPr/>
            </a:pPr>
            <a:r>
              <a:rPr lang="en-US" sz="2400" smtClean="0"/>
              <a:t>The most important of these are:</a:t>
            </a:r>
          </a:p>
          <a:p>
            <a:pPr eaLnBrk="1" hangingPunct="1">
              <a:lnSpc>
                <a:spcPct val="90000"/>
              </a:lnSpc>
              <a:buFontTx/>
              <a:buBlip>
                <a:blip r:embed="rId3"/>
              </a:buBlip>
              <a:defRPr/>
            </a:pPr>
            <a:r>
              <a:rPr lang="en-US" sz="2400" smtClean="0"/>
              <a:t>High project cost, prestige or failure consequences may warrant choice of high performance materials</a:t>
            </a:r>
          </a:p>
          <a:p>
            <a:pPr eaLnBrk="1" hangingPunct="1">
              <a:lnSpc>
                <a:spcPct val="90000"/>
              </a:lnSpc>
              <a:buFontTx/>
              <a:buBlip>
                <a:blip r:embed="rId3"/>
              </a:buBlip>
              <a:defRPr/>
            </a:pPr>
            <a:r>
              <a:rPr lang="en-US" sz="2400" smtClean="0"/>
              <a:t>Type of substrate to be coated</a:t>
            </a:r>
          </a:p>
          <a:p>
            <a:pPr eaLnBrk="1" hangingPunct="1">
              <a:lnSpc>
                <a:spcPct val="90000"/>
              </a:lnSpc>
              <a:buFontTx/>
              <a:buBlip>
                <a:blip r:embed="rId3"/>
              </a:buBlip>
              <a:defRPr/>
            </a:pPr>
            <a:r>
              <a:rPr lang="en-US" sz="2400" smtClean="0"/>
              <a:t>Track record of the selected system for the environmental and operating conditions expected</a:t>
            </a:r>
          </a:p>
          <a:p>
            <a:pPr eaLnBrk="1" hangingPunct="1">
              <a:lnSpc>
                <a:spcPct val="90000"/>
              </a:lnSpc>
              <a:buFontTx/>
              <a:buBlip>
                <a:blip r:embed="rId3"/>
              </a:buBlip>
              <a:defRPr/>
            </a:pPr>
            <a:r>
              <a:rPr lang="en-US" sz="2400" smtClean="0"/>
              <a:t>Life expectancy of coating to first maintenance </a:t>
            </a:r>
          </a:p>
        </p:txBody>
      </p:sp>
      <p:sp>
        <p:nvSpPr>
          <p:cNvPr id="28678" name="Rectangle 6"/>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z="4000" smtClean="0">
                <a:effectLst>
                  <a:outerShdw blurRad="38100" dist="38100" dir="2700000" algn="tl">
                    <a:srgbClr val="FFFFFF"/>
                  </a:outerShdw>
                </a:effectLst>
              </a:rPr>
              <a:t/>
            </a:r>
            <a:br>
              <a:rPr lang="en-US" sz="4000" smtClean="0">
                <a:effectLst>
                  <a:outerShdw blurRad="38100" dist="38100" dir="2700000" algn="tl">
                    <a:srgbClr val="FFFFFF"/>
                  </a:outerShdw>
                </a:effectLst>
              </a:rPr>
            </a:br>
            <a:r>
              <a:rPr lang="en-US" sz="4000" smtClean="0">
                <a:effectLst>
                  <a:outerShdw blurRad="38100" dist="38100" dir="2700000" algn="tl">
                    <a:srgbClr val="FFFFFF"/>
                  </a:outerShdw>
                </a:effectLst>
              </a:rPr>
              <a:t> </a:t>
            </a:r>
            <a:r>
              <a:rPr lang="en-US" sz="2400" b="1" smtClean="0">
                <a:solidFill>
                  <a:srgbClr val="3333FF"/>
                </a:solidFill>
                <a:effectLst>
                  <a:outerShdw blurRad="38100" dist="38100" dir="2700000" algn="tl">
                    <a:srgbClr val="000000"/>
                  </a:outerShdw>
                </a:effectLst>
              </a:rPr>
              <a:t>USE OF PAINTS AND COATINGS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z="4000" smtClean="0">
                <a:effectLst>
                  <a:outerShdw blurRad="38100" dist="38100" dir="2700000" algn="tl">
                    <a:srgbClr val="FFFFFF"/>
                  </a:outerShdw>
                </a:effectLst>
              </a:rPr>
              <a:t/>
            </a:r>
            <a:br>
              <a:rPr lang="en-US" sz="4000" smtClean="0">
                <a:effectLst>
                  <a:outerShdw blurRad="38100" dist="38100" dir="2700000" algn="tl">
                    <a:srgbClr val="FFFFFF"/>
                  </a:outerShdw>
                </a:effectLst>
              </a:rPr>
            </a:br>
            <a:r>
              <a:rPr lang="en-US" sz="4000" smtClean="0">
                <a:effectLst>
                  <a:outerShdw blurRad="38100" dist="38100" dir="2700000" algn="tl">
                    <a:srgbClr val="FFFFFF"/>
                  </a:outerShdw>
                </a:effectLst>
              </a:rPr>
              <a:t> </a:t>
            </a:r>
            <a:r>
              <a:rPr lang="en-US" sz="2400" b="1" smtClean="0">
                <a:solidFill>
                  <a:srgbClr val="3333FF"/>
                </a:solidFill>
                <a:effectLst>
                  <a:outerShdw blurRad="38100" dist="38100" dir="2700000" algn="tl">
                    <a:srgbClr val="000000"/>
                  </a:outerShdw>
                </a:effectLst>
              </a:rPr>
              <a:t>USE OF PAINTS AND COATINGS</a:t>
            </a:r>
          </a:p>
        </p:txBody>
      </p:sp>
      <p:sp>
        <p:nvSpPr>
          <p:cNvPr id="27651" name="Rectangle 3"/>
          <p:cNvSpPr>
            <a:spLocks noGrp="1" noChangeArrowheads="1"/>
          </p:cNvSpPr>
          <p:nvPr>
            <p:ph type="body" idx="1"/>
          </p:nvPr>
        </p:nvSpPr>
        <p:spPr>
          <a:xfrm>
            <a:off x="457200" y="1600201"/>
            <a:ext cx="8458200" cy="4525963"/>
          </a:xfrm>
          <a:solidFill>
            <a:schemeClr val="bg1">
              <a:alpha val="0"/>
            </a:schemeClr>
          </a:solidFill>
        </p:spPr>
        <p:txBody>
          <a:bodyPr/>
          <a:lstStyle/>
          <a:p>
            <a:pPr eaLnBrk="1" hangingPunct="1">
              <a:buFontTx/>
              <a:buNone/>
              <a:defRPr/>
            </a:pPr>
            <a:r>
              <a:rPr lang="en-US" sz="2400" b="1" i="1" smtClean="0">
                <a:solidFill>
                  <a:srgbClr val="3333FF"/>
                </a:solidFill>
                <a:effectLst>
                  <a:outerShdw blurRad="38100" dist="38100" dir="2700000" algn="tl">
                    <a:srgbClr val="C0C0C0"/>
                  </a:outerShdw>
                </a:effectLst>
              </a:rPr>
              <a:t>Factors in selection of paint or coating systems</a:t>
            </a:r>
          </a:p>
          <a:p>
            <a:pPr eaLnBrk="1" hangingPunct="1">
              <a:buFontTx/>
              <a:buBlip>
                <a:blip r:embed="rId3"/>
              </a:buBlip>
              <a:defRPr/>
            </a:pPr>
            <a:r>
              <a:rPr lang="en-US" sz="2800" smtClean="0"/>
              <a:t>Ease of access to substrate work surface</a:t>
            </a:r>
          </a:p>
          <a:p>
            <a:pPr eaLnBrk="1" hangingPunct="1">
              <a:buFontTx/>
              <a:buBlip>
                <a:blip r:embed="rId3"/>
              </a:buBlip>
              <a:defRPr/>
            </a:pPr>
            <a:r>
              <a:rPr lang="en-US" sz="2800" smtClean="0"/>
              <a:t>Quality of applicator and contractor</a:t>
            </a:r>
          </a:p>
          <a:p>
            <a:pPr eaLnBrk="1" hangingPunct="1">
              <a:buFontTx/>
              <a:buBlip>
                <a:blip r:embed="rId3"/>
              </a:buBlip>
              <a:defRPr/>
            </a:pPr>
            <a:r>
              <a:rPr lang="en-US" sz="2800" smtClean="0"/>
              <a:t>Compliance with legislative and environmental requirements</a:t>
            </a:r>
          </a:p>
          <a:p>
            <a:pPr eaLnBrk="1" hangingPunct="1">
              <a:buFontTx/>
              <a:buBlip>
                <a:blip r:embed="rId3"/>
              </a:buBlip>
              <a:defRPr/>
            </a:pPr>
            <a:r>
              <a:rPr lang="en-US" sz="2800" smtClean="0"/>
              <a:t>Delivery logistics</a:t>
            </a:r>
          </a:p>
          <a:p>
            <a:pPr eaLnBrk="1" hangingPunct="1">
              <a:buFontTx/>
              <a:buBlip>
                <a:blip r:embed="rId3"/>
              </a:buBlip>
              <a:defRPr/>
            </a:pPr>
            <a:r>
              <a:rPr lang="en-US" sz="2800" smtClean="0"/>
              <a:t>Maintenance conditions, and compatibility with existing materials</a:t>
            </a:r>
          </a:p>
          <a:p>
            <a:pPr eaLnBrk="1" hangingPunct="1">
              <a:buFontTx/>
              <a:buNone/>
              <a:defRPr/>
            </a:pPr>
            <a:endParaRPr lang="en-US"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 </a:t>
            </a:r>
            <a:r>
              <a:rPr lang="en-US" sz="2400" b="1" smtClean="0">
                <a:solidFill>
                  <a:srgbClr val="3333FF"/>
                </a:solidFill>
                <a:effectLst>
                  <a:outerShdw blurRad="38100" dist="38100" dir="2700000" algn="tl">
                    <a:srgbClr val="000000"/>
                  </a:outerShdw>
                </a:effectLst>
              </a:rPr>
              <a:t>PAINTS AND COATINGS - Costing</a:t>
            </a:r>
          </a:p>
        </p:txBody>
      </p:sp>
      <p:sp>
        <p:nvSpPr>
          <p:cNvPr id="26627" name="Rectangle 3"/>
          <p:cNvSpPr>
            <a:spLocks noGrp="1" noChangeArrowheads="1"/>
          </p:cNvSpPr>
          <p:nvPr>
            <p:ph type="subTitle" idx="1"/>
          </p:nvPr>
        </p:nvSpPr>
        <p:spPr>
          <a:xfrm>
            <a:off x="228600" y="1447800"/>
            <a:ext cx="8686800" cy="5181600"/>
          </a:xfrm>
          <a:solidFill>
            <a:schemeClr val="bg1">
              <a:alpha val="0"/>
            </a:schemeClr>
          </a:solidFill>
        </p:spPr>
        <p:txBody>
          <a:bodyPr/>
          <a:lstStyle/>
          <a:p>
            <a:pPr eaLnBrk="1" hangingPunct="1">
              <a:lnSpc>
                <a:spcPct val="80000"/>
              </a:lnSpc>
              <a:defRPr/>
            </a:pPr>
            <a:r>
              <a:rPr lang="en-US" sz="2400" i="1" smtClean="0">
                <a:solidFill>
                  <a:srgbClr val="3333FF"/>
                </a:solidFill>
                <a:effectLst>
                  <a:outerShdw blurRad="38100" dist="38100" dir="2700000" algn="tl">
                    <a:srgbClr val="C0C0C0"/>
                  </a:outerShdw>
                </a:effectLst>
              </a:rPr>
              <a:t>Costing of a single system </a:t>
            </a:r>
            <a:endParaRPr lang="en-US" sz="2400" smtClean="0">
              <a:solidFill>
                <a:srgbClr val="3333FF"/>
              </a:solidFill>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The costing of a single system must be a compromise between various individual cost factors, typically including:</a:t>
            </a:r>
          </a:p>
          <a:p>
            <a:pPr eaLnBrk="1" hangingPunct="1">
              <a:lnSpc>
                <a:spcPct val="80000"/>
              </a:lnSpc>
              <a:buClr>
                <a:srgbClr val="6600CC"/>
              </a:buClr>
              <a:buSzPct val="110000"/>
              <a:buFont typeface="Wingdings" pitchFamily="2" charset="2"/>
              <a:buChar char="ü"/>
              <a:defRPr/>
            </a:pPr>
            <a:r>
              <a:rPr lang="en-US" sz="2400" smtClean="0">
                <a:effectLst>
                  <a:outerShdw blurRad="38100" dist="38100" dir="2700000" algn="tl">
                    <a:srgbClr val="C0C0C0"/>
                  </a:outerShdw>
                </a:effectLst>
              </a:rPr>
              <a:t>Materials</a:t>
            </a:r>
          </a:p>
          <a:p>
            <a:pPr eaLnBrk="1" hangingPunct="1">
              <a:lnSpc>
                <a:spcPct val="80000"/>
              </a:lnSpc>
              <a:buClr>
                <a:srgbClr val="6600CC"/>
              </a:buClr>
              <a:buSzPct val="110000"/>
              <a:buFont typeface="Wingdings" pitchFamily="2" charset="2"/>
              <a:buChar char="ü"/>
              <a:defRPr/>
            </a:pPr>
            <a:r>
              <a:rPr lang="en-US" sz="2400" smtClean="0">
                <a:effectLst>
                  <a:outerShdw blurRad="38100" dist="38100" dir="2700000" algn="tl">
                    <a:srgbClr val="C0C0C0"/>
                  </a:outerShdw>
                </a:effectLst>
              </a:rPr>
              <a:t>Labour</a:t>
            </a:r>
          </a:p>
          <a:p>
            <a:pPr eaLnBrk="1" hangingPunct="1">
              <a:lnSpc>
                <a:spcPct val="80000"/>
              </a:lnSpc>
              <a:buClr>
                <a:srgbClr val="6600CC"/>
              </a:buClr>
              <a:buSzPct val="110000"/>
              <a:buFont typeface="Wingdings" pitchFamily="2" charset="2"/>
              <a:buChar char="ü"/>
              <a:defRPr/>
            </a:pPr>
            <a:r>
              <a:rPr lang="en-US" sz="2400" smtClean="0">
                <a:effectLst>
                  <a:outerShdw blurRad="38100" dist="38100" dir="2700000" algn="tl">
                    <a:srgbClr val="C0C0C0"/>
                  </a:outerShdw>
                </a:effectLst>
              </a:rPr>
              <a:t>Transport</a:t>
            </a:r>
          </a:p>
          <a:p>
            <a:pPr eaLnBrk="1" hangingPunct="1">
              <a:lnSpc>
                <a:spcPct val="80000"/>
              </a:lnSpc>
              <a:defRPr/>
            </a:pPr>
            <a:r>
              <a:rPr lang="en-US" sz="2400" i="1" smtClean="0">
                <a:solidFill>
                  <a:srgbClr val="3333FF"/>
                </a:solidFill>
                <a:effectLst>
                  <a:outerShdw blurRad="38100" dist="38100" dir="2700000" algn="tl">
                    <a:srgbClr val="C0C0C0"/>
                  </a:outerShdw>
                </a:effectLst>
              </a:rPr>
              <a:t>Cost comparisons of different coating systems</a:t>
            </a:r>
            <a:endParaRPr lang="en-US" sz="2400" smtClean="0">
              <a:solidFill>
                <a:srgbClr val="3333FF"/>
              </a:solidFill>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These are more complex, and such aspects as painting conditions, substrate preparations, humidity, temperature and time available must be considered.</a:t>
            </a:r>
            <a:endParaRPr lang="en-US" sz="2400" u="sng" smtClean="0">
              <a:effectLst>
                <a:outerShdw blurRad="38100" dist="38100" dir="2700000" algn="tl">
                  <a:srgbClr val="C0C0C0"/>
                </a:outerShdw>
              </a:effectLst>
            </a:endParaRPr>
          </a:p>
          <a:p>
            <a:pPr eaLnBrk="1" hangingPunct="1">
              <a:lnSpc>
                <a:spcPct val="80000"/>
              </a:lnSpc>
              <a:defRPr/>
            </a:pPr>
            <a:r>
              <a:rPr lang="en-US" sz="2400" u="sng" smtClean="0">
                <a:solidFill>
                  <a:srgbClr val="3333FF"/>
                </a:solidFill>
                <a:effectLst>
                  <a:outerShdw blurRad="38100" dist="38100" dir="2700000" algn="tl">
                    <a:srgbClr val="C0C0C0"/>
                  </a:outerShdw>
                </a:effectLst>
              </a:rPr>
              <a:t>Estimation of painting costs</a:t>
            </a:r>
            <a:endParaRPr lang="en-US" sz="2400" smtClean="0">
              <a:solidFill>
                <a:srgbClr val="3333FF"/>
              </a:solidFill>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Painting costs are estimated either as total cost or cost per square metre. Several objectives and subjective factors are important for estimating valid painting costs.</a:t>
            </a:r>
            <a:r>
              <a:rPr lang="en-US" sz="2400" smtClean="0"/>
              <a:t>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subTitle" idx="1"/>
          </p:nvPr>
        </p:nvSpPr>
        <p:spPr>
          <a:xfrm>
            <a:off x="152400" y="1371600"/>
            <a:ext cx="8839200" cy="5486400"/>
          </a:xfrm>
          <a:solidFill>
            <a:schemeClr val="bg1">
              <a:alpha val="0"/>
            </a:schemeClr>
          </a:solidFill>
        </p:spPr>
        <p:txBody>
          <a:bodyPr/>
          <a:lstStyle/>
          <a:p>
            <a:pPr eaLnBrk="1" hangingPunct="1">
              <a:lnSpc>
                <a:spcPct val="80000"/>
              </a:lnSpc>
              <a:defRPr/>
            </a:pPr>
            <a:r>
              <a:rPr lang="en-US" sz="2800" u="sng" smtClean="0">
                <a:solidFill>
                  <a:srgbClr val="3333FF"/>
                </a:solidFill>
                <a:effectLst>
                  <a:outerShdw blurRad="38100" dist="38100" dir="2700000" algn="tl">
                    <a:srgbClr val="C0C0C0"/>
                  </a:outerShdw>
                </a:effectLst>
              </a:rPr>
              <a:t>Overspray of Fabrication</a:t>
            </a:r>
            <a:endParaRPr lang="en-US" sz="2800" smtClean="0">
              <a:solidFill>
                <a:srgbClr val="3333FF"/>
              </a:solidFill>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Even on uncomplicated substrates this can amount to 5% despite efficient airless spraying.</a:t>
            </a:r>
            <a:endParaRPr lang="en-US" sz="2800" u="sng" smtClean="0">
              <a:effectLst>
                <a:outerShdw blurRad="38100" dist="38100" dir="2700000" algn="tl">
                  <a:srgbClr val="C0C0C0"/>
                </a:outerShdw>
              </a:effectLst>
            </a:endParaRPr>
          </a:p>
          <a:p>
            <a:pPr eaLnBrk="1" hangingPunct="1">
              <a:lnSpc>
                <a:spcPct val="80000"/>
              </a:lnSpc>
              <a:defRPr/>
            </a:pPr>
            <a:r>
              <a:rPr lang="en-US" sz="2800" u="sng" smtClean="0">
                <a:solidFill>
                  <a:srgbClr val="3333FF"/>
                </a:solidFill>
                <a:effectLst>
                  <a:outerShdw blurRad="38100" dist="38100" dir="2700000" algn="tl">
                    <a:srgbClr val="C0C0C0"/>
                  </a:outerShdw>
                </a:effectLst>
              </a:rPr>
              <a:t>Wind Loss</a:t>
            </a:r>
            <a:endParaRPr lang="en-US" sz="2800" smtClean="0">
              <a:solidFill>
                <a:srgbClr val="3333FF"/>
              </a:solidFill>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Paint application in the open in high wind can cause losses of 20% to 50%</a:t>
            </a:r>
            <a:endParaRPr lang="en-US" sz="2800" u="sng" smtClean="0">
              <a:effectLst>
                <a:outerShdw blurRad="38100" dist="38100" dir="2700000" algn="tl">
                  <a:srgbClr val="C0C0C0"/>
                </a:outerShdw>
              </a:effectLst>
            </a:endParaRPr>
          </a:p>
          <a:p>
            <a:pPr eaLnBrk="1" hangingPunct="1">
              <a:lnSpc>
                <a:spcPct val="80000"/>
              </a:lnSpc>
              <a:defRPr/>
            </a:pPr>
            <a:r>
              <a:rPr lang="en-US" sz="2800" u="sng" smtClean="0">
                <a:solidFill>
                  <a:srgbClr val="3333FF"/>
                </a:solidFill>
                <a:effectLst>
                  <a:outerShdw blurRad="38100" dist="38100" dir="2700000" algn="tl">
                    <a:srgbClr val="C0C0C0"/>
                  </a:outerShdw>
                </a:effectLst>
              </a:rPr>
              <a:t>General Losses</a:t>
            </a:r>
            <a:endParaRPr lang="en-US" sz="2800" smtClean="0">
              <a:solidFill>
                <a:srgbClr val="3333FF"/>
              </a:solidFill>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Factors such as exceeding pot life, pilferage and spillage need consideration in estimating paint consumption.</a:t>
            </a:r>
            <a:endParaRPr lang="en-US" sz="2800" u="sng" smtClean="0">
              <a:effectLst>
                <a:outerShdw blurRad="38100" dist="38100" dir="2700000" algn="tl">
                  <a:srgbClr val="C0C0C0"/>
                </a:outerShdw>
              </a:effectLst>
            </a:endParaRPr>
          </a:p>
          <a:p>
            <a:pPr eaLnBrk="1" hangingPunct="1">
              <a:lnSpc>
                <a:spcPct val="80000"/>
              </a:lnSpc>
              <a:defRPr/>
            </a:pPr>
            <a:r>
              <a:rPr lang="en-US" sz="2800" u="sng" smtClean="0">
                <a:solidFill>
                  <a:srgbClr val="3333FF"/>
                </a:solidFill>
                <a:effectLst>
                  <a:outerShdw blurRad="38100" dist="38100" dir="2700000" algn="tl">
                    <a:srgbClr val="C0C0C0"/>
                  </a:outerShdw>
                </a:effectLst>
              </a:rPr>
              <a:t>Absorbent Surfaces</a:t>
            </a:r>
            <a:endParaRPr lang="en-US" sz="2800" smtClean="0">
              <a:solidFill>
                <a:srgbClr val="3333FF"/>
              </a:solidFill>
              <a:effectLst>
                <a:outerShdw blurRad="38100" dist="38100" dir="2700000" algn="tl">
                  <a:srgbClr val="C0C0C0"/>
                </a:outerShdw>
              </a:effectLst>
            </a:endParaRPr>
          </a:p>
          <a:p>
            <a:pPr eaLnBrk="1" hangingPunct="1">
              <a:lnSpc>
                <a:spcPct val="80000"/>
              </a:lnSpc>
              <a:defRPr/>
            </a:pPr>
            <a:r>
              <a:rPr lang="en-US" sz="2800" smtClean="0">
                <a:effectLst>
                  <a:outerShdw blurRad="38100" dist="38100" dir="2700000" algn="tl">
                    <a:srgbClr val="C0C0C0"/>
                  </a:outerShdw>
                </a:effectLst>
              </a:rPr>
              <a:t>A factor of 2% to 5% should be considered for inadequately sealed wood surfaces, as they tend to absorb paint into the substrate.</a:t>
            </a:r>
          </a:p>
        </p:txBody>
      </p:sp>
      <p:sp>
        <p:nvSpPr>
          <p:cNvPr id="25604" name="Rectangle 4"/>
          <p:cNvSpPr>
            <a:spLocks noGrp="1" noChangeArrowheads="1"/>
          </p:cNvSpPr>
          <p:nvPr>
            <p:ph type="ctrTitle"/>
          </p:nvPr>
        </p:nvSpPr>
        <p:spPr>
          <a:xfrm>
            <a:off x="6858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mtClean="0">
                <a:effectLst>
                  <a:outerShdw blurRad="38100" dist="38100" dir="2700000" algn="tl">
                    <a:srgbClr val="FFFFFF"/>
                  </a:outerShdw>
                </a:effectLst>
              </a:rPr>
              <a:t> </a:t>
            </a:r>
            <a:br>
              <a:rPr lang="en-US" smtClean="0">
                <a:effectLst>
                  <a:outerShdw blurRad="38100" dist="38100" dir="2700000" algn="tl">
                    <a:srgbClr val="FFFFFF"/>
                  </a:outerShdw>
                </a:effectLst>
              </a:rPr>
            </a:br>
            <a:r>
              <a:rPr lang="en-US" sz="2800" b="1" smtClean="0">
                <a:solidFill>
                  <a:srgbClr val="3333FF"/>
                </a:solidFill>
                <a:effectLst>
                  <a:outerShdw blurRad="38100" dist="38100" dir="2700000" algn="tl">
                    <a:srgbClr val="000000"/>
                  </a:outerShdw>
                </a:effectLst>
              </a:rPr>
              <a:t>PAINTS AND COATINGS - Costing</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09600" y="2286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mtClean="0">
                <a:effectLst>
                  <a:outerShdw blurRad="38100" dist="38100" dir="2700000" algn="tl">
                    <a:srgbClr val="FFFFFF"/>
                  </a:outerShdw>
                </a:effectLst>
              </a:rPr>
              <a:t> </a:t>
            </a:r>
            <a:br>
              <a:rPr lang="en-US" smtClean="0">
                <a:effectLst>
                  <a:outerShdw blurRad="38100" dist="38100" dir="2700000" algn="tl">
                    <a:srgbClr val="FFFFFF"/>
                  </a:outerShdw>
                </a:effectLst>
              </a:rPr>
            </a:br>
            <a:r>
              <a:rPr lang="en-US" sz="2800" b="1" smtClean="0">
                <a:solidFill>
                  <a:srgbClr val="3333FF"/>
                </a:solidFill>
                <a:effectLst>
                  <a:outerShdw blurRad="38100" dist="38100" dir="2700000" algn="tl">
                    <a:srgbClr val="000000"/>
                  </a:outerShdw>
                </a:effectLst>
              </a:rPr>
              <a:t>PAINTS AND COATINGS - Costing</a:t>
            </a:r>
          </a:p>
        </p:txBody>
      </p:sp>
      <p:sp>
        <p:nvSpPr>
          <p:cNvPr id="24579" name="Rectangle 3"/>
          <p:cNvSpPr>
            <a:spLocks noGrp="1" noChangeArrowheads="1"/>
          </p:cNvSpPr>
          <p:nvPr>
            <p:ph type="subTitle" idx="1"/>
          </p:nvPr>
        </p:nvSpPr>
        <p:spPr>
          <a:xfrm>
            <a:off x="838200" y="1676400"/>
            <a:ext cx="7467600" cy="4419600"/>
          </a:xfrm>
          <a:solidFill>
            <a:schemeClr val="bg1">
              <a:alpha val="0"/>
            </a:schemeClr>
          </a:solidFill>
        </p:spPr>
        <p:txBody>
          <a:bodyPr/>
          <a:lstStyle/>
          <a:p>
            <a:pPr eaLnBrk="1" hangingPunct="1">
              <a:lnSpc>
                <a:spcPct val="90000"/>
              </a:lnSpc>
              <a:defRPr/>
            </a:pPr>
            <a:r>
              <a:rPr lang="en-US" sz="2400" u="sng" smtClean="0">
                <a:solidFill>
                  <a:srgbClr val="3333FF"/>
                </a:solidFill>
                <a:effectLst>
                  <a:outerShdw blurRad="38100" dist="38100" dir="2700000" algn="tl">
                    <a:srgbClr val="C0C0C0"/>
                  </a:outerShdw>
                </a:effectLst>
              </a:rPr>
              <a:t>General</a:t>
            </a:r>
            <a:endParaRPr lang="en-US" sz="2400"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Even with well trained operatives, </a:t>
            </a:r>
          </a:p>
          <a:p>
            <a:pPr eaLnBrk="1" hangingPunct="1">
              <a:lnSpc>
                <a:spcPct val="90000"/>
              </a:lnSpc>
              <a:defRPr/>
            </a:pPr>
            <a:r>
              <a:rPr lang="en-US" sz="2400" smtClean="0">
                <a:effectLst>
                  <a:outerShdw blurRad="38100" dist="38100" dir="2700000" algn="tl">
                    <a:srgbClr val="C0C0C0"/>
                  </a:outerShdw>
                </a:effectLst>
              </a:rPr>
              <a:t>‘on the job’ inspection </a:t>
            </a:r>
          </a:p>
          <a:p>
            <a:pPr eaLnBrk="1" hangingPunct="1">
              <a:lnSpc>
                <a:spcPct val="90000"/>
              </a:lnSpc>
              <a:defRPr/>
            </a:pPr>
            <a:r>
              <a:rPr lang="en-US" sz="2400" smtClean="0">
                <a:effectLst>
                  <a:outerShdw blurRad="38100" dist="38100" dir="2700000" algn="tl">
                    <a:srgbClr val="C0C0C0"/>
                  </a:outerShdw>
                </a:effectLst>
              </a:rPr>
              <a:t>and </a:t>
            </a:r>
          </a:p>
          <a:p>
            <a:pPr eaLnBrk="1" hangingPunct="1">
              <a:lnSpc>
                <a:spcPct val="90000"/>
              </a:lnSpc>
              <a:defRPr/>
            </a:pPr>
            <a:r>
              <a:rPr lang="en-US" sz="2400" smtClean="0">
                <a:effectLst>
                  <a:outerShdw blurRad="38100" dist="38100" dir="2700000" algn="tl">
                    <a:srgbClr val="C0C0C0"/>
                  </a:outerShdw>
                </a:effectLst>
              </a:rPr>
              <a:t>good QA/QC procedures, </a:t>
            </a:r>
          </a:p>
          <a:p>
            <a:pPr eaLnBrk="1" hangingPunct="1">
              <a:lnSpc>
                <a:spcPct val="90000"/>
              </a:lnSpc>
              <a:defRPr/>
            </a:pPr>
            <a:r>
              <a:rPr lang="en-US" sz="2400" smtClean="0">
                <a:effectLst>
                  <a:outerShdw blurRad="38100" dist="38100" dir="2700000" algn="tl">
                    <a:srgbClr val="C0C0C0"/>
                  </a:outerShdw>
                </a:effectLst>
              </a:rPr>
              <a:t>the paint estimator should add a </a:t>
            </a:r>
          </a:p>
          <a:p>
            <a:pPr eaLnBrk="1" hangingPunct="1">
              <a:lnSpc>
                <a:spcPct val="90000"/>
              </a:lnSpc>
              <a:defRPr/>
            </a:pPr>
            <a:r>
              <a:rPr lang="en-US" sz="2400" smtClean="0">
                <a:effectLst>
                  <a:outerShdw blurRad="38100" dist="38100" dir="2700000" algn="tl">
                    <a:srgbClr val="C0C0C0"/>
                  </a:outerShdw>
                </a:effectLst>
              </a:rPr>
              <a:t>baseline factor of 25% </a:t>
            </a:r>
          </a:p>
          <a:p>
            <a:pPr eaLnBrk="1" hangingPunct="1">
              <a:lnSpc>
                <a:spcPct val="90000"/>
              </a:lnSpc>
              <a:defRPr/>
            </a:pPr>
            <a:r>
              <a:rPr lang="en-US" sz="2400" smtClean="0">
                <a:effectLst>
                  <a:outerShdw blurRad="38100" dist="38100" dir="2700000" algn="tl">
                    <a:srgbClr val="C0C0C0"/>
                  </a:outerShdw>
                </a:effectLst>
              </a:rPr>
              <a:t>to the paint consumption calculation.</a:t>
            </a:r>
          </a:p>
          <a:p>
            <a:pPr eaLnBrk="1" hangingPunct="1">
              <a:lnSpc>
                <a:spcPct val="90000"/>
              </a:lnSpc>
              <a:defRPr/>
            </a:pPr>
            <a:endParaRPr lang="en-US" sz="2400" smtClean="0">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 All other ‘listed factors’ will then need to be considered.</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286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mtClean="0">
                <a:effectLst>
                  <a:outerShdw blurRad="38100" dist="38100" dir="2700000" algn="tl">
                    <a:srgbClr val="FFFFFF"/>
                  </a:outerShdw>
                </a:effectLst>
              </a:rPr>
              <a:t> </a:t>
            </a:r>
            <a:br>
              <a:rPr lang="en-US" smtClean="0">
                <a:effectLst>
                  <a:outerShdw blurRad="38100" dist="38100" dir="2700000" algn="tl">
                    <a:srgbClr val="FFFFFF"/>
                  </a:outerShdw>
                </a:effectLst>
              </a:rPr>
            </a:br>
            <a:r>
              <a:rPr lang="en-US" sz="2800" b="1" smtClean="0">
                <a:solidFill>
                  <a:srgbClr val="3333FF"/>
                </a:solidFill>
                <a:effectLst>
                  <a:outerShdw blurRad="38100" dist="38100" dir="2700000" algn="tl">
                    <a:srgbClr val="000000"/>
                  </a:outerShdw>
                </a:effectLst>
              </a:rPr>
              <a:t>PAINTS AND COATINGS - Costing</a:t>
            </a:r>
          </a:p>
        </p:txBody>
      </p:sp>
      <p:sp>
        <p:nvSpPr>
          <p:cNvPr id="23555" name="Rectangle 3"/>
          <p:cNvSpPr>
            <a:spLocks noGrp="1" noChangeArrowheads="1"/>
          </p:cNvSpPr>
          <p:nvPr>
            <p:ph type="subTitle" idx="1"/>
          </p:nvPr>
        </p:nvSpPr>
        <p:spPr>
          <a:xfrm>
            <a:off x="304800" y="1828800"/>
            <a:ext cx="8610600" cy="4800600"/>
          </a:xfrm>
          <a:solidFill>
            <a:schemeClr val="bg1">
              <a:alpha val="0"/>
            </a:schemeClr>
          </a:solidFill>
        </p:spPr>
        <p:txBody>
          <a:bodyPr/>
          <a:lstStyle/>
          <a:p>
            <a:pPr eaLnBrk="1" hangingPunct="1">
              <a:lnSpc>
                <a:spcPct val="90000"/>
              </a:lnSpc>
              <a:defRPr/>
            </a:pPr>
            <a:r>
              <a:rPr lang="en-US" sz="2400" i="1" u="sng" smtClean="0">
                <a:solidFill>
                  <a:srgbClr val="3333FF"/>
                </a:solidFill>
                <a:effectLst>
                  <a:outerShdw blurRad="38100" dist="38100" dir="2700000" algn="tl">
                    <a:srgbClr val="C0C0C0"/>
                  </a:outerShdw>
                </a:effectLst>
              </a:rPr>
              <a:t>Coverage rates and paint types</a:t>
            </a:r>
            <a:endParaRPr lang="en-US" sz="2400" u="sng"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Solventless and solvent-free coatings are invariably much more expensive than normal solvent-bound types </a:t>
            </a:r>
          </a:p>
          <a:p>
            <a:pPr eaLnBrk="1" hangingPunct="1">
              <a:lnSpc>
                <a:spcPct val="90000"/>
              </a:lnSpc>
              <a:defRPr/>
            </a:pPr>
            <a:r>
              <a:rPr lang="en-US" sz="2400" smtClean="0">
                <a:effectLst>
                  <a:outerShdw blurRad="38100" dist="38100" dir="2700000" algn="tl">
                    <a:srgbClr val="C0C0C0"/>
                  </a:outerShdw>
                </a:effectLst>
              </a:rPr>
              <a:t>but, </a:t>
            </a:r>
          </a:p>
          <a:p>
            <a:pPr eaLnBrk="1" hangingPunct="1">
              <a:lnSpc>
                <a:spcPct val="90000"/>
              </a:lnSpc>
              <a:defRPr/>
            </a:pPr>
            <a:r>
              <a:rPr lang="en-US" sz="2400" smtClean="0">
                <a:effectLst>
                  <a:outerShdw blurRad="38100" dist="38100" dir="2700000" algn="tl">
                    <a:srgbClr val="C0C0C0"/>
                  </a:outerShdw>
                </a:effectLst>
              </a:rPr>
              <a:t>for a given DFT, </a:t>
            </a:r>
          </a:p>
          <a:p>
            <a:pPr eaLnBrk="1" hangingPunct="1">
              <a:lnSpc>
                <a:spcPct val="90000"/>
              </a:lnSpc>
              <a:defRPr/>
            </a:pPr>
            <a:r>
              <a:rPr lang="en-US" sz="2400" smtClean="0">
                <a:effectLst>
                  <a:outerShdw blurRad="38100" dist="38100" dir="2700000" algn="tl">
                    <a:srgbClr val="C0C0C0"/>
                  </a:outerShdw>
                </a:effectLst>
              </a:rPr>
              <a:t>they yield a much higher coverage rate than solvent-bound types. </a:t>
            </a:r>
          </a:p>
          <a:p>
            <a:pPr eaLnBrk="1" hangingPunct="1">
              <a:lnSpc>
                <a:spcPct val="90000"/>
              </a:lnSpc>
              <a:defRPr/>
            </a:pPr>
            <a:r>
              <a:rPr lang="en-US" sz="2400" smtClean="0">
                <a:effectLst>
                  <a:outerShdw blurRad="38100" dist="38100" dir="2700000" algn="tl">
                    <a:srgbClr val="C0C0C0"/>
                  </a:outerShdw>
                </a:effectLst>
              </a:rPr>
              <a:t>The example opposite illustrates this for the three coating types at a coverage of 200 micron DFT. </a:t>
            </a:r>
          </a:p>
          <a:p>
            <a:pPr eaLnBrk="1" hangingPunct="1">
              <a:lnSpc>
                <a:spcPct val="90000"/>
              </a:lnSpc>
              <a:defRPr/>
            </a:pPr>
            <a:r>
              <a:rPr lang="en-US" sz="2400" smtClean="0">
                <a:effectLst>
                  <a:outerShdw blurRad="38100" dist="38100" dir="2700000" algn="tl">
                    <a:srgbClr val="C0C0C0"/>
                  </a:outerShdw>
                </a:effectLst>
              </a:rPr>
              <a:t>In this case, the use of solvent-free materials, </a:t>
            </a:r>
          </a:p>
          <a:p>
            <a:pPr eaLnBrk="1" hangingPunct="1">
              <a:lnSpc>
                <a:spcPct val="90000"/>
              </a:lnSpc>
              <a:defRPr/>
            </a:pPr>
            <a:r>
              <a:rPr lang="en-US" sz="2400" smtClean="0">
                <a:effectLst>
                  <a:outerShdw blurRad="38100" dist="38100" dir="2700000" algn="tl">
                    <a:srgbClr val="C0C0C0"/>
                  </a:outerShdw>
                </a:effectLst>
              </a:rPr>
              <a:t>though more expensive in cost per litre, </a:t>
            </a:r>
          </a:p>
          <a:p>
            <a:pPr eaLnBrk="1" hangingPunct="1">
              <a:lnSpc>
                <a:spcPct val="90000"/>
              </a:lnSpc>
              <a:defRPr/>
            </a:pPr>
            <a:r>
              <a:rPr lang="en-US" sz="2400" smtClean="0">
                <a:effectLst>
                  <a:outerShdw blurRad="38100" dist="38100" dir="2700000" algn="tl">
                    <a:srgbClr val="C0C0C0"/>
                  </a:outerShdw>
                </a:effectLst>
              </a:rPr>
              <a:t>actually works out cheaper.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762000" y="0"/>
            <a:ext cx="7696200" cy="9906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61443" name="Rectangle 3"/>
          <p:cNvSpPr>
            <a:spLocks noGrp="1" noChangeArrowheads="1"/>
          </p:cNvSpPr>
          <p:nvPr>
            <p:ph type="subTitle" idx="1"/>
          </p:nvPr>
        </p:nvSpPr>
        <p:spPr>
          <a:xfrm>
            <a:off x="0" y="1143000"/>
            <a:ext cx="9144000" cy="5715000"/>
          </a:xfrm>
          <a:solidFill>
            <a:schemeClr val="bg1">
              <a:alpha val="0"/>
            </a:schemeClr>
          </a:solidFill>
        </p:spPr>
        <p:txBody>
          <a:bodyPr/>
          <a:lstStyle/>
          <a:p>
            <a:pPr eaLnBrk="1" hangingPunct="1">
              <a:lnSpc>
                <a:spcPct val="80000"/>
              </a:lnSpc>
              <a:defRPr/>
            </a:pPr>
            <a:r>
              <a:rPr lang="en-US" sz="2800" smtClean="0">
                <a:solidFill>
                  <a:srgbClr val="3333FF"/>
                </a:solidFill>
                <a:effectLst>
                  <a:outerShdw blurRad="38100" dist="38100" dir="2700000" algn="tl">
                    <a:srgbClr val="C0C0C0"/>
                  </a:outerShdw>
                </a:effectLst>
              </a:rPr>
              <a:t>Good control of corrosion requires the</a:t>
            </a:r>
            <a:r>
              <a:rPr lang="en-US" sz="2800" smtClean="0">
                <a:effectLst>
                  <a:outerShdw blurRad="38100" dist="38100" dir="2700000" algn="tl">
                    <a:srgbClr val="C0C0C0"/>
                  </a:outerShdw>
                </a:effectLst>
              </a:rPr>
              <a:t> </a:t>
            </a:r>
          </a:p>
          <a:p>
            <a:pPr eaLnBrk="1" hangingPunct="1">
              <a:lnSpc>
                <a:spcPct val="80000"/>
              </a:lnSpc>
              <a:defRPr/>
            </a:pPr>
            <a:r>
              <a:rPr lang="en-US" sz="2800" b="1" smtClean="0">
                <a:effectLst>
                  <a:outerShdw blurRad="38100" dist="38100" dir="2700000" algn="tl">
                    <a:srgbClr val="C0C0C0"/>
                  </a:outerShdw>
                </a:effectLst>
              </a:rPr>
              <a:t>AWARENESS</a:t>
            </a:r>
          </a:p>
          <a:p>
            <a:pPr eaLnBrk="1" hangingPunct="1">
              <a:lnSpc>
                <a:spcPct val="80000"/>
              </a:lnSpc>
              <a:defRPr/>
            </a:pPr>
            <a:r>
              <a:rPr lang="en-US" sz="2800" smtClean="0">
                <a:effectLst>
                  <a:outerShdw blurRad="38100" dist="38100" dir="2700000" algn="tl">
                    <a:srgbClr val="C0C0C0"/>
                  </a:outerShdw>
                </a:effectLst>
              </a:rPr>
              <a:t> and </a:t>
            </a:r>
          </a:p>
          <a:p>
            <a:pPr eaLnBrk="1" hangingPunct="1">
              <a:lnSpc>
                <a:spcPct val="80000"/>
              </a:lnSpc>
              <a:defRPr/>
            </a:pPr>
            <a:r>
              <a:rPr lang="en-US" sz="2800" b="1" smtClean="0">
                <a:effectLst>
                  <a:outerShdw blurRad="38100" dist="38100" dir="2700000" algn="tl">
                    <a:srgbClr val="C0C0C0"/>
                  </a:outerShdw>
                </a:effectLst>
              </a:rPr>
              <a:t>CO-OPERATION OF THE ENTIRE DESIGN TEAM</a:t>
            </a:r>
          </a:p>
          <a:p>
            <a:pPr eaLnBrk="1" hangingPunct="1">
              <a:lnSpc>
                <a:spcPct val="80000"/>
              </a:lnSpc>
              <a:defRPr/>
            </a:pPr>
            <a:r>
              <a:rPr lang="en-US" sz="2800" smtClean="0">
                <a:effectLst>
                  <a:outerShdw blurRad="38100" dist="38100" dir="2700000" algn="tl">
                    <a:srgbClr val="C0C0C0"/>
                  </a:outerShdw>
                </a:effectLst>
              </a:rPr>
              <a:t> </a:t>
            </a:r>
            <a:r>
              <a:rPr lang="en-US" sz="2800" smtClean="0">
                <a:solidFill>
                  <a:srgbClr val="3333FF"/>
                </a:solidFill>
                <a:effectLst>
                  <a:outerShdw blurRad="38100" dist="38100" dir="2700000" algn="tl">
                    <a:srgbClr val="C0C0C0"/>
                  </a:outerShdw>
                </a:effectLst>
              </a:rPr>
              <a:t>including </a:t>
            </a:r>
          </a:p>
          <a:p>
            <a:pPr eaLnBrk="1" hangingPunct="1">
              <a:lnSpc>
                <a:spcPct val="80000"/>
              </a:lnSpc>
              <a:defRPr/>
            </a:pPr>
            <a:r>
              <a:rPr lang="en-US" sz="2800" smtClean="0">
                <a:solidFill>
                  <a:srgbClr val="3333FF"/>
                </a:solidFill>
                <a:effectLst>
                  <a:outerShdw blurRad="38100" dist="38100" dir="2700000" algn="tl">
                    <a:srgbClr val="C0C0C0"/>
                  </a:outerShdw>
                </a:effectLst>
              </a:rPr>
              <a:t>engineers and designers </a:t>
            </a:r>
          </a:p>
          <a:p>
            <a:pPr eaLnBrk="1" hangingPunct="1">
              <a:lnSpc>
                <a:spcPct val="80000"/>
              </a:lnSpc>
              <a:defRPr/>
            </a:pPr>
            <a:r>
              <a:rPr lang="en-US" sz="2800" u="sng" smtClean="0">
                <a:solidFill>
                  <a:srgbClr val="3333FF"/>
                </a:solidFill>
                <a:effectLst>
                  <a:outerShdw blurRad="38100" dist="38100" dir="2700000" algn="tl">
                    <a:srgbClr val="C0C0C0"/>
                  </a:outerShdw>
                </a:effectLst>
              </a:rPr>
              <a:t>not only</a:t>
            </a:r>
            <a:r>
              <a:rPr lang="en-US" sz="2800" smtClean="0">
                <a:solidFill>
                  <a:srgbClr val="3333FF"/>
                </a:solidFill>
                <a:effectLst>
                  <a:outerShdw blurRad="38100" dist="38100" dir="2700000" algn="tl">
                    <a:srgbClr val="C0C0C0"/>
                  </a:outerShdw>
                </a:effectLst>
              </a:rPr>
              <a:t> in each specialised discipline but in</a:t>
            </a:r>
            <a:r>
              <a:rPr lang="en-US" sz="2800" smtClean="0">
                <a:effectLst>
                  <a:outerShdw blurRad="38100" dist="38100" dir="2700000" algn="tl">
                    <a:srgbClr val="C0C0C0"/>
                  </a:outerShdw>
                </a:effectLst>
              </a:rPr>
              <a:t> </a:t>
            </a:r>
          </a:p>
          <a:p>
            <a:pPr eaLnBrk="1" hangingPunct="1">
              <a:lnSpc>
                <a:spcPct val="80000"/>
              </a:lnSpc>
              <a:defRPr/>
            </a:pPr>
            <a:r>
              <a:rPr lang="en-US" sz="2800" b="1" i="1" smtClean="0">
                <a:effectLst>
                  <a:outerShdw blurRad="38100" dist="38100" dir="2700000" algn="tl">
                    <a:srgbClr val="C0C0C0"/>
                  </a:outerShdw>
                </a:effectLst>
              </a:rPr>
              <a:t>project management and cost control</a:t>
            </a:r>
            <a:r>
              <a:rPr lang="en-US" sz="2800" smtClean="0">
                <a:effectLst>
                  <a:outerShdw blurRad="38100" dist="38100" dir="2700000" algn="tl">
                    <a:srgbClr val="C0C0C0"/>
                  </a:outerShdw>
                </a:effectLst>
              </a:rPr>
              <a:t>.</a:t>
            </a:r>
          </a:p>
          <a:p>
            <a:pPr eaLnBrk="1" hangingPunct="1">
              <a:lnSpc>
                <a:spcPct val="80000"/>
              </a:lnSpc>
              <a:defRPr/>
            </a:pPr>
            <a:r>
              <a:rPr lang="en-US" sz="2800" smtClean="0">
                <a:effectLst>
                  <a:outerShdw blurRad="38100" dist="38100" dir="2700000" algn="tl">
                    <a:srgbClr val="C0C0C0"/>
                  </a:outerShdw>
                </a:effectLst>
              </a:rPr>
              <a:t> </a:t>
            </a:r>
            <a:r>
              <a:rPr lang="en-US" sz="2800" smtClean="0">
                <a:solidFill>
                  <a:srgbClr val="3333FF"/>
                </a:solidFill>
                <a:effectLst>
                  <a:outerShdw blurRad="38100" dist="38100" dir="2700000" algn="tl">
                    <a:srgbClr val="C0C0C0"/>
                  </a:outerShdw>
                </a:effectLst>
              </a:rPr>
              <a:t>Adequate means for</a:t>
            </a:r>
          </a:p>
          <a:p>
            <a:pPr eaLnBrk="1" hangingPunct="1">
              <a:lnSpc>
                <a:spcPct val="80000"/>
              </a:lnSpc>
              <a:defRPr/>
            </a:pPr>
            <a:r>
              <a:rPr lang="en-US" sz="2800" smtClean="0">
                <a:solidFill>
                  <a:srgbClr val="3333FF"/>
                </a:solidFill>
                <a:effectLst>
                  <a:outerShdw blurRad="38100" dist="38100" dir="2700000" algn="tl">
                    <a:srgbClr val="C0C0C0"/>
                  </a:outerShdw>
                </a:effectLst>
              </a:rPr>
              <a:t> collecting, reporting and recording corrosion information from</a:t>
            </a:r>
          </a:p>
          <a:p>
            <a:pPr eaLnBrk="1" hangingPunct="1">
              <a:lnSpc>
                <a:spcPct val="80000"/>
              </a:lnSpc>
              <a:defRPr/>
            </a:pPr>
            <a:r>
              <a:rPr lang="en-US" sz="2800" smtClean="0">
                <a:solidFill>
                  <a:srgbClr val="3333FF"/>
                </a:solidFill>
                <a:effectLst>
                  <a:outerShdw blurRad="38100" dist="38100" dir="2700000" algn="tl">
                    <a:srgbClr val="C0C0C0"/>
                  </a:outerShdw>
                </a:effectLst>
              </a:rPr>
              <a:t> operational situations must also be planned</a:t>
            </a:r>
            <a:r>
              <a:rPr lang="en-US" sz="2800" smtClean="0">
                <a:effectLst>
                  <a:outerShdw blurRad="38100" dist="38100" dir="2700000" algn="tl">
                    <a:srgbClr val="C0C0C0"/>
                  </a:outerShdw>
                </a:effectLst>
              </a:rPr>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685800" y="2286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mtClean="0">
                <a:effectLst>
                  <a:outerShdw blurRad="38100" dist="38100" dir="2700000" algn="tl">
                    <a:srgbClr val="FFFFFF"/>
                  </a:outerShdw>
                </a:effectLst>
              </a:rPr>
              <a:t> </a:t>
            </a:r>
            <a:br>
              <a:rPr lang="en-US" smtClean="0">
                <a:effectLst>
                  <a:outerShdw blurRad="38100" dist="38100" dir="2700000" algn="tl">
                    <a:srgbClr val="FFFFFF"/>
                  </a:outerShdw>
                </a:effectLst>
              </a:rPr>
            </a:br>
            <a:r>
              <a:rPr lang="en-US" sz="2800" b="1" smtClean="0">
                <a:solidFill>
                  <a:srgbClr val="3333FF"/>
                </a:solidFill>
                <a:effectLst>
                  <a:outerShdw blurRad="38100" dist="38100" dir="2700000" algn="tl">
                    <a:srgbClr val="000000"/>
                  </a:outerShdw>
                </a:effectLst>
              </a:rPr>
              <a:t>PAINTS AND COATINGS - Costing</a:t>
            </a:r>
          </a:p>
        </p:txBody>
      </p:sp>
      <p:pic>
        <p:nvPicPr>
          <p:cNvPr id="62467" name="Picture 5"/>
          <p:cNvPicPr>
            <a:picLocks noGrp="1" noChangeAspect="1" noChangeArrowheads="1"/>
          </p:cNvPicPr>
          <p:nvPr>
            <p:ph type="subTitle" idx="1"/>
          </p:nvPr>
        </p:nvPicPr>
        <p:blipFill>
          <a:blip r:embed="rId3"/>
          <a:srcRect/>
          <a:stretch>
            <a:fillRect/>
          </a:stretch>
        </p:blipFill>
        <p:spPr>
          <a:xfrm>
            <a:off x="990600" y="1600200"/>
            <a:ext cx="7086600" cy="4876800"/>
          </a:xfrm>
          <a:noFill/>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685800" y="2286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mtClean="0">
                <a:effectLst>
                  <a:outerShdw blurRad="38100" dist="38100" dir="2700000" algn="tl">
                    <a:srgbClr val="FFFFFF"/>
                  </a:outerShdw>
                </a:effectLst>
              </a:rPr>
              <a:t> </a:t>
            </a:r>
            <a:br>
              <a:rPr lang="en-US" smtClean="0">
                <a:effectLst>
                  <a:outerShdw blurRad="38100" dist="38100" dir="2700000" algn="tl">
                    <a:srgbClr val="FFFFFF"/>
                  </a:outerShdw>
                </a:effectLst>
              </a:rPr>
            </a:br>
            <a:r>
              <a:rPr lang="en-US" sz="2800" b="1" smtClean="0">
                <a:solidFill>
                  <a:srgbClr val="3333FF"/>
                </a:solidFill>
                <a:effectLst>
                  <a:outerShdw blurRad="38100" dist="38100" dir="2700000" algn="tl">
                    <a:srgbClr val="000000"/>
                  </a:outerShdw>
                </a:effectLst>
              </a:rPr>
              <a:t>PAINTS AND COATINGS - Costing</a:t>
            </a:r>
          </a:p>
        </p:txBody>
      </p:sp>
      <p:pic>
        <p:nvPicPr>
          <p:cNvPr id="63491" name="Picture 5"/>
          <p:cNvPicPr>
            <a:picLocks noGrp="1" noChangeAspect="1" noChangeArrowheads="1"/>
          </p:cNvPicPr>
          <p:nvPr>
            <p:ph type="subTitle" idx="1"/>
          </p:nvPr>
        </p:nvPicPr>
        <p:blipFill>
          <a:blip r:embed="rId3"/>
          <a:srcRect/>
          <a:stretch>
            <a:fillRect/>
          </a:stretch>
        </p:blipFill>
        <p:spPr>
          <a:xfrm>
            <a:off x="1219200" y="1676400"/>
            <a:ext cx="6629400" cy="4648200"/>
          </a:xfrm>
          <a:noFill/>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ctrTitle"/>
          </p:nvPr>
        </p:nvSpPr>
        <p:spPr>
          <a:xfrm>
            <a:off x="685800" y="22860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r>
              <a:rPr lang="en-US" smtClean="0">
                <a:effectLst>
                  <a:outerShdw blurRad="38100" dist="38100" dir="2700000" algn="tl">
                    <a:srgbClr val="FFFFFF"/>
                  </a:outerShdw>
                </a:effectLst>
              </a:rPr>
              <a:t> </a:t>
            </a:r>
            <a:br>
              <a:rPr lang="en-US" smtClean="0">
                <a:effectLst>
                  <a:outerShdw blurRad="38100" dist="38100" dir="2700000" algn="tl">
                    <a:srgbClr val="FFFFFF"/>
                  </a:outerShdw>
                </a:effectLst>
              </a:rPr>
            </a:br>
            <a:r>
              <a:rPr lang="en-US" sz="2800" b="1" smtClean="0">
                <a:solidFill>
                  <a:srgbClr val="3333FF"/>
                </a:solidFill>
                <a:effectLst>
                  <a:outerShdw blurRad="38100" dist="38100" dir="2700000" algn="tl">
                    <a:srgbClr val="000000"/>
                  </a:outerShdw>
                </a:effectLst>
              </a:rPr>
              <a:t>PAINTS AND COATINGS - Costing</a:t>
            </a:r>
          </a:p>
        </p:txBody>
      </p:sp>
      <p:pic>
        <p:nvPicPr>
          <p:cNvPr id="64515" name="Picture 7"/>
          <p:cNvPicPr>
            <a:picLocks noGrp="1" noChangeAspect="1" noChangeArrowheads="1"/>
          </p:cNvPicPr>
          <p:nvPr>
            <p:ph type="subTitle" idx="1"/>
          </p:nvPr>
        </p:nvPicPr>
        <p:blipFill>
          <a:blip r:embed="rId3"/>
          <a:srcRect/>
          <a:stretch>
            <a:fillRect/>
          </a:stretch>
        </p:blipFill>
        <p:spPr>
          <a:xfrm>
            <a:off x="1219200" y="1600200"/>
            <a:ext cx="6858000" cy="5029200"/>
          </a:xfrm>
          <a:noFill/>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7620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endParaRPr lang="en-US" smtClean="0">
              <a:effectLst>
                <a:outerShdw blurRad="38100" dist="38100" dir="2700000" algn="tl">
                  <a:srgbClr val="FFFFFF"/>
                </a:outerShdw>
              </a:effectLst>
            </a:endParaRPr>
          </a:p>
        </p:txBody>
      </p:sp>
      <p:sp>
        <p:nvSpPr>
          <p:cNvPr id="22531" name="Rectangle 3"/>
          <p:cNvSpPr>
            <a:spLocks noGrp="1" noChangeArrowheads="1"/>
          </p:cNvSpPr>
          <p:nvPr>
            <p:ph type="subTitle" idx="1"/>
          </p:nvPr>
        </p:nvSpPr>
        <p:spPr>
          <a:xfrm>
            <a:off x="228600" y="1371600"/>
            <a:ext cx="8686800" cy="5257800"/>
          </a:xfrm>
          <a:solidFill>
            <a:schemeClr val="bg1">
              <a:alpha val="0"/>
            </a:schemeClr>
          </a:solidFill>
        </p:spPr>
        <p:txBody>
          <a:bodyPr/>
          <a:lstStyle/>
          <a:p>
            <a:pPr eaLnBrk="1" hangingPunct="1">
              <a:defRPr/>
            </a:pPr>
            <a:r>
              <a:rPr lang="en-US" sz="2800" smtClean="0">
                <a:effectLst>
                  <a:outerShdw blurRad="38100" dist="38100" dir="2700000" algn="tl">
                    <a:srgbClr val="C0C0C0"/>
                  </a:outerShdw>
                </a:effectLst>
              </a:rPr>
              <a:t>Various corrosion control measures are available, one or more of which might be appropriate. </a:t>
            </a:r>
          </a:p>
          <a:p>
            <a:pPr eaLnBrk="1" hangingPunct="1">
              <a:defRPr/>
            </a:pPr>
            <a:r>
              <a:rPr lang="en-US" sz="2800" smtClean="0">
                <a:effectLst>
                  <a:outerShdw blurRad="38100" dist="38100" dir="2700000" algn="tl">
                    <a:srgbClr val="C0C0C0"/>
                  </a:outerShdw>
                </a:effectLst>
              </a:rPr>
              <a:t>The full life-cycle must be considered as corrosion may occur at any stage. </a:t>
            </a:r>
          </a:p>
          <a:p>
            <a:pPr eaLnBrk="1" hangingPunct="1">
              <a:defRPr/>
            </a:pPr>
            <a:r>
              <a:rPr lang="en-US" sz="2800" smtClean="0">
                <a:effectLst>
                  <a:outerShdw blurRad="38100" dist="38100" dir="2700000" algn="tl">
                    <a:srgbClr val="C0C0C0"/>
                  </a:outerShdw>
                </a:effectLst>
              </a:rPr>
              <a:t>Materials selection, fabrication, shape and cost are all significant. </a:t>
            </a:r>
          </a:p>
          <a:p>
            <a:pPr eaLnBrk="1" hangingPunct="1">
              <a:defRPr/>
            </a:pPr>
            <a:r>
              <a:rPr lang="en-US" sz="2800" smtClean="0">
                <a:effectLst>
                  <a:outerShdw blurRad="38100" dist="38100" dir="2700000" algn="tl">
                    <a:srgbClr val="C0C0C0"/>
                  </a:outerShdw>
                </a:effectLst>
              </a:rPr>
              <a:t>Corrosion control measures must be able to reduce risk to a </a:t>
            </a:r>
          </a:p>
          <a:p>
            <a:pPr eaLnBrk="1" hangingPunct="1">
              <a:defRPr/>
            </a:pPr>
            <a:r>
              <a:rPr lang="en-US" sz="2800" b="1" smtClean="0">
                <a:effectLst>
                  <a:outerShdw blurRad="38100" dist="38100" dir="2700000" algn="tl">
                    <a:srgbClr val="C0C0C0"/>
                  </a:outerShdw>
                </a:effectLst>
              </a:rPr>
              <a:t>Quantifiable and Appropriate Low Level</a:t>
            </a:r>
            <a:r>
              <a:rPr lang="en-US" sz="2800" smtClean="0">
                <a:effectLst>
                  <a:outerShdw blurRad="38100" dist="38100" dir="2700000" algn="tl">
                    <a:srgbClr val="C0C0C0"/>
                  </a:outerShdw>
                </a:effectLst>
              </a:rPr>
              <a:t> </a:t>
            </a:r>
          </a:p>
          <a:p>
            <a:pPr eaLnBrk="1" hangingPunct="1">
              <a:defRPr/>
            </a:pPr>
            <a:r>
              <a:rPr lang="en-US" sz="2800" smtClean="0">
                <a:effectLst>
                  <a:outerShdw blurRad="38100" dist="38100" dir="2700000" algn="tl">
                    <a:srgbClr val="C0C0C0"/>
                  </a:outerShdw>
                </a:effectLst>
              </a:rPr>
              <a:t>where the consequences of failure are serious.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p>
        </p:txBody>
      </p:sp>
      <p:sp>
        <p:nvSpPr>
          <p:cNvPr id="21507" name="Rectangle 3"/>
          <p:cNvSpPr>
            <a:spLocks noGrp="1" noChangeArrowheads="1"/>
          </p:cNvSpPr>
          <p:nvPr>
            <p:ph type="subTitle" idx="1"/>
          </p:nvPr>
        </p:nvSpPr>
        <p:spPr>
          <a:xfrm>
            <a:off x="533400" y="1219200"/>
            <a:ext cx="8153400" cy="4876800"/>
          </a:xfrm>
          <a:solidFill>
            <a:schemeClr val="bg1">
              <a:alpha val="0"/>
            </a:schemeClr>
          </a:solidFill>
        </p:spPr>
        <p:txBody>
          <a:bodyPr/>
          <a:lstStyle/>
          <a:p>
            <a:pPr eaLnBrk="1" hangingPunct="1">
              <a:lnSpc>
                <a:spcPct val="80000"/>
              </a:lnSpc>
              <a:defRPr/>
            </a:pPr>
            <a:r>
              <a:rPr lang="en-US" sz="2400" b="1" u="sng" smtClean="0">
                <a:solidFill>
                  <a:srgbClr val="3333FF"/>
                </a:solidFill>
                <a:effectLst>
                  <a:outerShdw blurRad="38100" dist="38100" dir="2700000" algn="tl">
                    <a:srgbClr val="C0C0C0"/>
                  </a:outerShdw>
                </a:effectLst>
              </a:rPr>
              <a:t>Corrosion allowance</a:t>
            </a:r>
          </a:p>
          <a:p>
            <a:pPr eaLnBrk="1" hangingPunct="1">
              <a:lnSpc>
                <a:spcPct val="80000"/>
              </a:lnSpc>
              <a:defRPr/>
            </a:pPr>
            <a:endParaRPr lang="en-US" sz="2400" b="1" smtClean="0">
              <a:solidFill>
                <a:srgbClr val="3333FF"/>
              </a:solidFill>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Metal added to the design thickness against general corrosion loss is generally </a:t>
            </a:r>
          </a:p>
          <a:p>
            <a:pPr eaLnBrk="1" hangingPunct="1">
              <a:lnSpc>
                <a:spcPct val="80000"/>
              </a:lnSpc>
              <a:defRPr/>
            </a:pPr>
            <a:r>
              <a:rPr lang="en-US" sz="2400" smtClean="0">
                <a:effectLst>
                  <a:outerShdw blurRad="38100" dist="38100" dir="2700000" algn="tl">
                    <a:srgbClr val="C0C0C0"/>
                  </a:outerShdw>
                </a:effectLst>
              </a:rPr>
              <a:t>0.5 mm to 6.0 mm </a:t>
            </a:r>
          </a:p>
          <a:p>
            <a:pPr eaLnBrk="1" hangingPunct="1">
              <a:lnSpc>
                <a:spcPct val="80000"/>
              </a:lnSpc>
              <a:defRPr/>
            </a:pPr>
            <a:r>
              <a:rPr lang="en-US" sz="2400" smtClean="0">
                <a:effectLst>
                  <a:outerShdw blurRad="38100" dist="38100" dir="2700000" algn="tl">
                    <a:srgbClr val="C0C0C0"/>
                  </a:outerShdw>
                </a:effectLst>
              </a:rPr>
              <a:t>for many engineering purposes. </a:t>
            </a:r>
          </a:p>
          <a:p>
            <a:pPr eaLnBrk="1" hangingPunct="1">
              <a:lnSpc>
                <a:spcPct val="80000"/>
              </a:lnSpc>
              <a:defRPr/>
            </a:pPr>
            <a:endParaRPr lang="en-US" sz="2400" smtClean="0">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Where the progress of depleting the corrosion allowance must be recorded, </a:t>
            </a:r>
          </a:p>
          <a:p>
            <a:pPr eaLnBrk="1" hangingPunct="1">
              <a:lnSpc>
                <a:spcPct val="80000"/>
              </a:lnSpc>
              <a:defRPr/>
            </a:pPr>
            <a:r>
              <a:rPr lang="en-US" sz="2400" smtClean="0">
                <a:effectLst>
                  <a:outerShdw blurRad="38100" dist="38100" dir="2700000" algn="tl">
                    <a:srgbClr val="C0C0C0"/>
                  </a:outerShdw>
                </a:effectLst>
              </a:rPr>
              <a:t>‘day one’ corrosion thickness should be measured at appropriate locations as a measurement bas-line. </a:t>
            </a:r>
          </a:p>
          <a:p>
            <a:pPr eaLnBrk="1" hangingPunct="1">
              <a:lnSpc>
                <a:spcPct val="80000"/>
              </a:lnSpc>
              <a:defRPr/>
            </a:pPr>
            <a:endParaRPr lang="en-US" sz="2400" smtClean="0">
              <a:effectLst>
                <a:outerShdw blurRad="38100" dist="38100" dir="2700000" algn="tl">
                  <a:srgbClr val="C0C0C0"/>
                </a:outerShdw>
              </a:effectLst>
            </a:endParaRPr>
          </a:p>
          <a:p>
            <a:pPr eaLnBrk="1" hangingPunct="1">
              <a:lnSpc>
                <a:spcPct val="80000"/>
              </a:lnSpc>
              <a:defRPr/>
            </a:pPr>
            <a:r>
              <a:rPr lang="en-US" sz="2400" smtClean="0">
                <a:effectLst>
                  <a:outerShdw blurRad="38100" dist="38100" dir="2700000" algn="tl">
                    <a:srgbClr val="C0C0C0"/>
                  </a:outerShdw>
                </a:effectLst>
              </a:rPr>
              <a:t>Mill tolerance of plate, pipe and other shapes are not precise enough as a basis for loss-of-thickness estimation.</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p:nvPr>
        </p:nvSpPr>
        <p:spPr>
          <a:xfrm>
            <a:off x="6858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p>
        </p:txBody>
      </p:sp>
      <p:sp>
        <p:nvSpPr>
          <p:cNvPr id="82947" name="Rectangle 3"/>
          <p:cNvSpPr>
            <a:spLocks noGrp="1" noChangeArrowheads="1"/>
          </p:cNvSpPr>
          <p:nvPr>
            <p:ph type="subTitle" idx="1"/>
          </p:nvPr>
        </p:nvSpPr>
        <p:spPr>
          <a:xfrm>
            <a:off x="533400" y="1219200"/>
            <a:ext cx="8153400" cy="5334000"/>
          </a:xfrm>
          <a:solidFill>
            <a:schemeClr val="bg1">
              <a:alpha val="0"/>
            </a:schemeClr>
          </a:solidFill>
        </p:spPr>
        <p:txBody>
          <a:bodyPr/>
          <a:lstStyle/>
          <a:p>
            <a:pPr eaLnBrk="1" hangingPunct="1">
              <a:lnSpc>
                <a:spcPct val="90000"/>
              </a:lnSpc>
              <a:defRPr/>
            </a:pPr>
            <a:r>
              <a:rPr lang="en-US" sz="2800" b="1" u="sng" smtClean="0">
                <a:solidFill>
                  <a:srgbClr val="3333FF"/>
                </a:solidFill>
                <a:effectLst>
                  <a:outerShdw blurRad="38100" dist="38100" dir="2700000" algn="tl">
                    <a:srgbClr val="C0C0C0"/>
                  </a:outerShdw>
                </a:effectLst>
              </a:rPr>
              <a:t>Effect of surface condition</a:t>
            </a:r>
            <a:endParaRPr lang="en-US" sz="2800" b="1"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Corrosion rate is aggravated by </a:t>
            </a:r>
          </a:p>
          <a:p>
            <a:pPr eaLnBrk="1" hangingPunct="1">
              <a:lnSpc>
                <a:spcPct val="90000"/>
              </a:lnSpc>
              <a:defRPr/>
            </a:pPr>
            <a:r>
              <a:rPr lang="en-US" sz="2400" u="sng" smtClean="0">
                <a:effectLst>
                  <a:outerShdw blurRad="38100" dist="38100" dir="2700000" algn="tl">
                    <a:srgbClr val="C0C0C0"/>
                  </a:outerShdw>
                </a:effectLst>
              </a:rPr>
              <a:t>SURFACE CONTAMINANTS</a:t>
            </a:r>
            <a:r>
              <a:rPr lang="en-US" sz="2400" smtClean="0">
                <a:effectLst>
                  <a:outerShdw blurRad="38100" dist="38100" dir="2700000" algn="tl">
                    <a:srgbClr val="C0C0C0"/>
                  </a:outerShdw>
                </a:effectLst>
              </a:rPr>
              <a:t> </a:t>
            </a:r>
          </a:p>
          <a:p>
            <a:pPr eaLnBrk="1" hangingPunct="1">
              <a:lnSpc>
                <a:spcPct val="90000"/>
              </a:lnSpc>
              <a:defRPr/>
            </a:pPr>
            <a:r>
              <a:rPr lang="en-US" sz="2400" smtClean="0">
                <a:effectLst>
                  <a:outerShdw blurRad="38100" dist="38100" dir="2700000" algn="tl">
                    <a:srgbClr val="C0C0C0"/>
                  </a:outerShdw>
                </a:effectLst>
              </a:rPr>
              <a:t>such as mill scale, surface rust, dust, oil, grease and by </a:t>
            </a:r>
          </a:p>
          <a:p>
            <a:pPr eaLnBrk="1" hangingPunct="1">
              <a:lnSpc>
                <a:spcPct val="90000"/>
              </a:lnSpc>
              <a:defRPr/>
            </a:pPr>
            <a:r>
              <a:rPr lang="en-US" sz="2400" u="sng" smtClean="0">
                <a:effectLst>
                  <a:outerShdw blurRad="38100" dist="38100" dir="2700000" algn="tl">
                    <a:srgbClr val="C0C0C0"/>
                  </a:outerShdw>
                </a:effectLst>
              </a:rPr>
              <a:t>DEFECTS</a:t>
            </a:r>
            <a:r>
              <a:rPr lang="en-US" sz="2400" smtClean="0">
                <a:effectLst>
                  <a:outerShdw blurRad="38100" dist="38100" dir="2700000" algn="tl">
                    <a:srgbClr val="C0C0C0"/>
                  </a:outerShdw>
                </a:effectLst>
              </a:rPr>
              <a:t>, </a:t>
            </a:r>
          </a:p>
          <a:p>
            <a:pPr eaLnBrk="1" hangingPunct="1">
              <a:lnSpc>
                <a:spcPct val="90000"/>
              </a:lnSpc>
              <a:defRPr/>
            </a:pPr>
            <a:r>
              <a:rPr lang="en-US" sz="2400" smtClean="0">
                <a:effectLst>
                  <a:outerShdw blurRad="38100" dist="38100" dir="2700000" algn="tl">
                    <a:srgbClr val="C0C0C0"/>
                  </a:outerShdw>
                </a:effectLst>
              </a:rPr>
              <a:t>such as scratches, machine marks, pits, dents, ridges from local stresses, porosity and casting defects.</a:t>
            </a:r>
            <a:endParaRPr lang="en-US" sz="2400" u="sng" smtClean="0">
              <a:effectLst>
                <a:outerShdw blurRad="38100" dist="38100" dir="2700000" algn="tl">
                  <a:srgbClr val="C0C0C0"/>
                </a:outerShdw>
              </a:effectLst>
            </a:endParaRPr>
          </a:p>
          <a:p>
            <a:pPr eaLnBrk="1" hangingPunct="1">
              <a:lnSpc>
                <a:spcPct val="90000"/>
              </a:lnSpc>
              <a:defRPr/>
            </a:pPr>
            <a:r>
              <a:rPr lang="en-US" sz="2800" b="1" u="sng" smtClean="0">
                <a:solidFill>
                  <a:srgbClr val="3333FF"/>
                </a:solidFill>
                <a:effectLst>
                  <a:outerShdw blurRad="38100" dist="38100" dir="2700000" algn="tl">
                    <a:srgbClr val="C0C0C0"/>
                  </a:outerShdw>
                </a:effectLst>
              </a:rPr>
              <a:t>Effects of Surface cleaning</a:t>
            </a:r>
            <a:endParaRPr lang="en-US" sz="2800" b="1"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Different surface preparations and cleaning procedures are required for different operating conditions and for different types of coating. </a:t>
            </a:r>
          </a:p>
          <a:p>
            <a:pPr eaLnBrk="1" hangingPunct="1">
              <a:lnSpc>
                <a:spcPct val="90000"/>
              </a:lnSpc>
              <a:defRPr/>
            </a:pPr>
            <a:r>
              <a:rPr lang="en-US" sz="2400" smtClean="0">
                <a:effectLst>
                  <a:outerShdw blurRad="38100" dist="38100" dir="2700000" algn="tl">
                    <a:srgbClr val="C0C0C0"/>
                  </a:outerShdw>
                </a:effectLst>
              </a:rPr>
              <a:t>The range of cleaning procedures includes mechanical, chemical, steam and flame methods.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6858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p>
        </p:txBody>
      </p:sp>
      <p:sp>
        <p:nvSpPr>
          <p:cNvPr id="83971" name="Rectangle 3"/>
          <p:cNvSpPr>
            <a:spLocks noGrp="1" noChangeArrowheads="1"/>
          </p:cNvSpPr>
          <p:nvPr>
            <p:ph type="subTitle" idx="1"/>
          </p:nvPr>
        </p:nvSpPr>
        <p:spPr>
          <a:xfrm>
            <a:off x="533400" y="1219200"/>
            <a:ext cx="8153400" cy="5334000"/>
          </a:xfrm>
          <a:solidFill>
            <a:schemeClr val="bg1">
              <a:alpha val="0"/>
            </a:schemeClr>
          </a:solidFill>
        </p:spPr>
        <p:txBody>
          <a:bodyPr/>
          <a:lstStyle/>
          <a:p>
            <a:pPr eaLnBrk="1" hangingPunct="1">
              <a:lnSpc>
                <a:spcPct val="90000"/>
              </a:lnSpc>
              <a:defRPr/>
            </a:pPr>
            <a:r>
              <a:rPr lang="en-US" sz="2400" b="1" u="sng" smtClean="0">
                <a:solidFill>
                  <a:srgbClr val="3333FF"/>
                </a:solidFill>
                <a:effectLst>
                  <a:outerShdw blurRad="38100" dist="38100" dir="2700000" algn="tl">
                    <a:srgbClr val="C0C0C0"/>
                  </a:outerShdw>
                </a:effectLst>
              </a:rPr>
              <a:t>Coatings</a:t>
            </a:r>
            <a:endParaRPr lang="en-US" sz="2400" b="1"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The choice of coating is related to its </a:t>
            </a:r>
          </a:p>
          <a:p>
            <a:pPr eaLnBrk="1" hangingPunct="1">
              <a:lnSpc>
                <a:spcPct val="90000"/>
              </a:lnSpc>
              <a:defRPr/>
            </a:pPr>
            <a:r>
              <a:rPr lang="en-US" sz="2400" smtClean="0">
                <a:effectLst>
                  <a:outerShdw blurRad="38100" dist="38100" dir="2700000" algn="tl">
                    <a:srgbClr val="C0C0C0"/>
                  </a:outerShdw>
                </a:effectLst>
              </a:rPr>
              <a:t>intended function. </a:t>
            </a:r>
          </a:p>
          <a:p>
            <a:pPr eaLnBrk="1" hangingPunct="1">
              <a:lnSpc>
                <a:spcPct val="90000"/>
              </a:lnSpc>
              <a:defRPr/>
            </a:pPr>
            <a:r>
              <a:rPr lang="en-US" sz="2400" smtClean="0">
                <a:effectLst>
                  <a:outerShdw blurRad="38100" dist="38100" dir="2700000" algn="tl">
                    <a:srgbClr val="C0C0C0"/>
                  </a:outerShdw>
                </a:effectLst>
              </a:rPr>
              <a:t>This can include coating for visual decorative appearance, temporary coating for transport or storage, using wax, grease or other water repellent, and long-term corrosion protection, using organic, inorganic or metallic coating systems.</a:t>
            </a:r>
          </a:p>
          <a:p>
            <a:pPr eaLnBrk="1" hangingPunct="1">
              <a:lnSpc>
                <a:spcPct val="90000"/>
              </a:lnSpc>
              <a:defRPr/>
            </a:pPr>
            <a:endParaRPr lang="en-US" sz="2400" smtClean="0">
              <a:effectLst>
                <a:outerShdw blurRad="38100" dist="38100" dir="2700000" algn="tl">
                  <a:srgbClr val="C0C0C0"/>
                </a:outerShdw>
              </a:effectLst>
            </a:endParaRPr>
          </a:p>
          <a:p>
            <a:pPr eaLnBrk="1" hangingPunct="1">
              <a:lnSpc>
                <a:spcPct val="90000"/>
              </a:lnSpc>
              <a:defRPr/>
            </a:pPr>
            <a:r>
              <a:rPr lang="en-US" sz="2400" u="sng" smtClean="0">
                <a:effectLst>
                  <a:outerShdw blurRad="38100" dist="38100" dir="2700000" algn="tl">
                    <a:srgbClr val="C0C0C0"/>
                  </a:outerShdw>
                </a:effectLst>
              </a:rPr>
              <a:t>Access for inspection and maintenance</a:t>
            </a:r>
            <a:r>
              <a:rPr lang="en-US" sz="2400" smtClean="0">
                <a:effectLst>
                  <a:outerShdw blurRad="38100" dist="38100" dir="2700000" algn="tl">
                    <a:srgbClr val="C0C0C0"/>
                  </a:outerShdw>
                </a:effectLst>
              </a:rPr>
              <a:t> </a:t>
            </a:r>
          </a:p>
          <a:p>
            <a:pPr eaLnBrk="1" hangingPunct="1">
              <a:lnSpc>
                <a:spcPct val="90000"/>
              </a:lnSpc>
              <a:defRPr/>
            </a:pPr>
            <a:r>
              <a:rPr lang="en-US" sz="2400" b="1" smtClean="0">
                <a:effectLst>
                  <a:outerShdw blurRad="38100" dist="38100" dir="2700000" algn="tl">
                    <a:srgbClr val="C0C0C0"/>
                  </a:outerShdw>
                </a:effectLst>
              </a:rPr>
              <a:t>is always essential</a:t>
            </a:r>
            <a:r>
              <a:rPr lang="en-US" sz="2400" smtClean="0">
                <a:effectLst>
                  <a:outerShdw blurRad="38100" dist="38100" dir="2700000" algn="tl">
                    <a:srgbClr val="C0C0C0"/>
                  </a:outerShdw>
                </a:effectLst>
              </a:rPr>
              <a:t> </a:t>
            </a:r>
          </a:p>
          <a:p>
            <a:pPr eaLnBrk="1" hangingPunct="1">
              <a:lnSpc>
                <a:spcPct val="90000"/>
              </a:lnSpc>
              <a:defRPr/>
            </a:pPr>
            <a:r>
              <a:rPr lang="en-US" sz="2400" smtClean="0">
                <a:effectLst>
                  <a:outerShdw blurRad="38100" dist="38100" dir="2700000" algn="tl">
                    <a:srgbClr val="C0C0C0"/>
                  </a:outerShdw>
                </a:effectLst>
              </a:rPr>
              <a:t>because of the risk of gaps (‘holidays’) in the original coating, and because the lifetime of coatings is usually shorter than the plant or equipment design lifetime.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858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p>
        </p:txBody>
      </p:sp>
      <p:sp>
        <p:nvSpPr>
          <p:cNvPr id="84995" name="Rectangle 3"/>
          <p:cNvSpPr>
            <a:spLocks noGrp="1" noChangeArrowheads="1"/>
          </p:cNvSpPr>
          <p:nvPr>
            <p:ph type="subTitle" idx="1"/>
          </p:nvPr>
        </p:nvSpPr>
        <p:spPr>
          <a:xfrm>
            <a:off x="533400" y="1219200"/>
            <a:ext cx="8153400" cy="5334000"/>
          </a:xfrm>
          <a:solidFill>
            <a:schemeClr val="bg1">
              <a:alpha val="0"/>
            </a:schemeClr>
          </a:solidFill>
        </p:spPr>
        <p:txBody>
          <a:bodyPr/>
          <a:lstStyle/>
          <a:p>
            <a:pPr eaLnBrk="1" hangingPunct="1">
              <a:lnSpc>
                <a:spcPct val="90000"/>
              </a:lnSpc>
              <a:defRPr/>
            </a:pPr>
            <a:r>
              <a:rPr lang="en-US" sz="2800" b="1" u="sng" smtClean="0">
                <a:solidFill>
                  <a:srgbClr val="3333FF"/>
                </a:solidFill>
                <a:effectLst>
                  <a:outerShdw blurRad="38100" dist="38100" dir="2700000" algn="tl">
                    <a:srgbClr val="C0C0C0"/>
                  </a:outerShdw>
                </a:effectLst>
              </a:rPr>
              <a:t>Inhibitors</a:t>
            </a:r>
            <a:endParaRPr lang="en-US" sz="2800" b="1"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These are substances added in small concentrations to reduce the corrosion rate. </a:t>
            </a:r>
          </a:p>
          <a:p>
            <a:pPr eaLnBrk="1" hangingPunct="1">
              <a:lnSpc>
                <a:spcPct val="90000"/>
              </a:lnSpc>
              <a:defRPr/>
            </a:pPr>
            <a:r>
              <a:rPr lang="en-US" sz="2400" smtClean="0">
                <a:effectLst>
                  <a:outerShdw blurRad="38100" dist="38100" dir="2700000" algn="tl">
                    <a:srgbClr val="C0C0C0"/>
                  </a:outerShdw>
                </a:effectLst>
              </a:rPr>
              <a:t>Liquid-phase or vapour-phase varieties are used in closed systems such as central heating, power boilers, sealed packaging. </a:t>
            </a:r>
          </a:p>
          <a:p>
            <a:pPr eaLnBrk="1" hangingPunct="1">
              <a:lnSpc>
                <a:spcPct val="90000"/>
              </a:lnSpc>
              <a:defRPr/>
            </a:pPr>
            <a:r>
              <a:rPr lang="en-US" sz="2400" smtClean="0">
                <a:effectLst>
                  <a:outerShdw blurRad="38100" dist="38100" dir="2700000" algn="tl">
                    <a:srgbClr val="C0C0C0"/>
                  </a:outerShdw>
                </a:effectLst>
              </a:rPr>
              <a:t>In chemical process systems having a throughput of process fluids, such batch or continuous inhibitor addition is practiced.</a:t>
            </a:r>
            <a:endParaRPr lang="en-US" sz="2400" u="sng" smtClean="0">
              <a:effectLst>
                <a:outerShdw blurRad="38100" dist="38100" dir="2700000" algn="tl">
                  <a:srgbClr val="C0C0C0"/>
                </a:outerShdw>
              </a:effectLst>
            </a:endParaRPr>
          </a:p>
          <a:p>
            <a:pPr eaLnBrk="1" hangingPunct="1">
              <a:lnSpc>
                <a:spcPct val="90000"/>
              </a:lnSpc>
              <a:defRPr/>
            </a:pPr>
            <a:r>
              <a:rPr lang="en-US" sz="2800" b="1" u="sng" smtClean="0">
                <a:solidFill>
                  <a:srgbClr val="3333FF"/>
                </a:solidFill>
                <a:effectLst>
                  <a:outerShdw blurRad="38100" dist="38100" dir="2700000" algn="tl">
                    <a:srgbClr val="C0C0C0"/>
                  </a:outerShdw>
                </a:effectLst>
              </a:rPr>
              <a:t>Maintenance</a:t>
            </a:r>
            <a:endParaRPr lang="en-US" sz="2800" b="1" smtClean="0">
              <a:solidFill>
                <a:srgbClr val="3333FF"/>
              </a:solidFill>
              <a:effectLst>
                <a:outerShdw blurRad="38100" dist="38100" dir="2700000" algn="tl">
                  <a:srgbClr val="C0C0C0"/>
                </a:outerShdw>
              </a:effectLst>
            </a:endParaRPr>
          </a:p>
          <a:p>
            <a:pPr eaLnBrk="1" hangingPunct="1">
              <a:lnSpc>
                <a:spcPct val="90000"/>
              </a:lnSpc>
              <a:defRPr/>
            </a:pPr>
            <a:r>
              <a:rPr lang="en-US" sz="2400" smtClean="0">
                <a:effectLst>
                  <a:outerShdw blurRad="38100" dist="38100" dir="2700000" algn="tl">
                    <a:srgbClr val="C0C0C0"/>
                  </a:outerShdw>
                </a:effectLst>
              </a:rPr>
              <a:t>Planned maintenance is desirable. </a:t>
            </a:r>
          </a:p>
          <a:p>
            <a:pPr eaLnBrk="1" hangingPunct="1">
              <a:lnSpc>
                <a:spcPct val="90000"/>
              </a:lnSpc>
              <a:defRPr/>
            </a:pPr>
            <a:r>
              <a:rPr lang="en-US" sz="2400" smtClean="0">
                <a:effectLst>
                  <a:outerShdw blurRad="38100" dist="38100" dir="2700000" algn="tl">
                    <a:srgbClr val="C0C0C0"/>
                  </a:outerShdw>
                </a:effectLst>
              </a:rPr>
              <a:t>Records of installation, maintenance and repair dates are needed. Corrosion inspection and testing can be useful.</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6858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p>
        </p:txBody>
      </p:sp>
      <p:sp>
        <p:nvSpPr>
          <p:cNvPr id="88067" name="Rectangle 3"/>
          <p:cNvSpPr>
            <a:spLocks noGrp="1" noChangeArrowheads="1"/>
          </p:cNvSpPr>
          <p:nvPr>
            <p:ph type="subTitle" idx="1"/>
          </p:nvPr>
        </p:nvSpPr>
        <p:spPr>
          <a:xfrm>
            <a:off x="533400" y="1219200"/>
            <a:ext cx="8153400" cy="5334000"/>
          </a:xfrm>
          <a:solidFill>
            <a:schemeClr val="bg1">
              <a:alpha val="0"/>
            </a:schemeClr>
          </a:solidFill>
        </p:spPr>
        <p:txBody>
          <a:bodyPr/>
          <a:lstStyle/>
          <a:p>
            <a:pPr eaLnBrk="1" hangingPunct="1">
              <a:lnSpc>
                <a:spcPct val="90000"/>
              </a:lnSpc>
              <a:defRPr/>
            </a:pPr>
            <a:r>
              <a:rPr lang="en-US" sz="2800" b="1" u="sng" smtClean="0">
                <a:solidFill>
                  <a:srgbClr val="3333FF"/>
                </a:solidFill>
                <a:effectLst>
                  <a:outerShdw blurRad="38100" dist="38100" dir="2700000" algn="tl">
                    <a:srgbClr val="C0C0C0"/>
                  </a:outerShdw>
                </a:effectLst>
              </a:rPr>
              <a:t>Corrosion control and system history</a:t>
            </a:r>
          </a:p>
          <a:p>
            <a:pPr eaLnBrk="1" hangingPunct="1">
              <a:lnSpc>
                <a:spcPct val="90000"/>
              </a:lnSpc>
              <a:defRPr/>
            </a:pPr>
            <a:endParaRPr lang="en-US" sz="2800" b="1" smtClean="0">
              <a:solidFill>
                <a:srgbClr val="3333FF"/>
              </a:solidFill>
              <a:effectLst>
                <a:outerShdw blurRad="38100" dist="38100" dir="2700000" algn="tl">
                  <a:srgbClr val="C0C0C0"/>
                </a:outerShdw>
              </a:effectLst>
            </a:endParaRPr>
          </a:p>
          <a:p>
            <a:pPr eaLnBrk="1" hangingPunct="1">
              <a:lnSpc>
                <a:spcPct val="90000"/>
              </a:lnSpc>
              <a:defRPr/>
            </a:pPr>
            <a:r>
              <a:rPr lang="en-US" sz="2800" smtClean="0">
                <a:effectLst>
                  <a:outerShdw blurRad="38100" dist="38100" dir="2700000" algn="tl">
                    <a:srgbClr val="C0C0C0"/>
                  </a:outerShdw>
                </a:effectLst>
              </a:rPr>
              <a:t>Repairs or local changes in a system may alter the requirements for corrosion inhibitors or chemicals required for process control. </a:t>
            </a:r>
          </a:p>
          <a:p>
            <a:pPr eaLnBrk="1" hangingPunct="1">
              <a:lnSpc>
                <a:spcPct val="90000"/>
              </a:lnSpc>
              <a:defRPr/>
            </a:pPr>
            <a:r>
              <a:rPr lang="en-US" sz="2800" smtClean="0">
                <a:effectLst>
                  <a:outerShdw blurRad="38100" dist="38100" dir="2700000" algn="tl">
                    <a:srgbClr val="C0C0C0"/>
                  </a:outerShdw>
                </a:effectLst>
              </a:rPr>
              <a:t>Time-related corrosion changes in a system must also be accounted for; </a:t>
            </a:r>
          </a:p>
          <a:p>
            <a:pPr eaLnBrk="1" hangingPunct="1">
              <a:lnSpc>
                <a:spcPct val="90000"/>
              </a:lnSpc>
              <a:defRPr/>
            </a:pPr>
            <a:r>
              <a:rPr lang="en-US" sz="2800" b="1" smtClean="0">
                <a:effectLst>
                  <a:outerShdw blurRad="38100" dist="38100" dir="2700000" algn="tl">
                    <a:srgbClr val="C0C0C0"/>
                  </a:outerShdw>
                </a:effectLst>
              </a:rPr>
              <a:t>THE INTERNAL SURFACE OF A PIPE INCREASES AS IT IS ROUGHENED BY CORROSION. </a:t>
            </a:r>
          </a:p>
          <a:p>
            <a:pPr eaLnBrk="1" hangingPunct="1">
              <a:lnSpc>
                <a:spcPct val="90000"/>
              </a:lnSpc>
              <a:defRPr/>
            </a:pPr>
            <a:r>
              <a:rPr lang="en-US" sz="2800" smtClean="0">
                <a:effectLst>
                  <a:outerShdw blurRad="38100" dist="38100" dir="2700000" algn="tl">
                    <a:srgbClr val="C0C0C0"/>
                  </a:outerShdw>
                </a:effectLst>
              </a:rPr>
              <a:t>This can increase the amount of surface active chemicals needed to control corrosion.</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ctrTitle"/>
          </p:nvPr>
        </p:nvSpPr>
        <p:spPr>
          <a:xfrm>
            <a:off x="685800" y="228600"/>
            <a:ext cx="7772400" cy="10668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p>
        </p:txBody>
      </p:sp>
      <p:sp>
        <p:nvSpPr>
          <p:cNvPr id="89091" name="Rectangle 3"/>
          <p:cNvSpPr>
            <a:spLocks noGrp="1" noChangeArrowheads="1"/>
          </p:cNvSpPr>
          <p:nvPr>
            <p:ph type="subTitle" idx="1"/>
          </p:nvPr>
        </p:nvSpPr>
        <p:spPr>
          <a:xfrm>
            <a:off x="533400" y="1219200"/>
            <a:ext cx="8153400" cy="5334000"/>
          </a:xfrm>
          <a:solidFill>
            <a:schemeClr val="bg1">
              <a:alpha val="0"/>
            </a:schemeClr>
          </a:solidFill>
        </p:spPr>
        <p:txBody>
          <a:bodyPr/>
          <a:lstStyle/>
          <a:p>
            <a:pPr marL="404813" indent="-404813" eaLnBrk="1" hangingPunct="1">
              <a:defRPr/>
            </a:pPr>
            <a:r>
              <a:rPr lang="en-US" smtClean="0"/>
              <a:t> </a:t>
            </a:r>
            <a:r>
              <a:rPr lang="en-US" sz="2800" b="1" u="sng" smtClean="0">
                <a:solidFill>
                  <a:srgbClr val="3333FF"/>
                </a:solidFill>
                <a:effectLst>
                  <a:outerShdw blurRad="38100" dist="38100" dir="2700000" algn="tl">
                    <a:srgbClr val="C0C0C0"/>
                  </a:outerShdw>
                </a:effectLst>
              </a:rPr>
              <a:t>Quality control</a:t>
            </a:r>
            <a:endParaRPr lang="en-US" sz="2800" b="1" smtClean="0">
              <a:solidFill>
                <a:srgbClr val="3333FF"/>
              </a:solidFill>
              <a:effectLst>
                <a:outerShdw blurRad="38100" dist="38100" dir="2700000" algn="tl">
                  <a:srgbClr val="C0C0C0"/>
                </a:outerShdw>
              </a:effectLst>
            </a:endParaRPr>
          </a:p>
          <a:p>
            <a:pPr marL="404813" indent="-404813" algn="l" eaLnBrk="1" hangingPunct="1">
              <a:buClr>
                <a:srgbClr val="3333FF"/>
              </a:buClr>
              <a:buSzPct val="120000"/>
              <a:buFont typeface="Wingdings" pitchFamily="2" charset="2"/>
              <a:buChar char="ü"/>
              <a:defRPr/>
            </a:pPr>
            <a:r>
              <a:rPr lang="en-US" sz="2800" smtClean="0">
                <a:effectLst>
                  <a:outerShdw blurRad="38100" dist="38100" dir="2700000" algn="tl">
                    <a:srgbClr val="C0C0C0"/>
                  </a:outerShdw>
                </a:effectLst>
              </a:rPr>
              <a:t>Confusion of materials must be avoided, especially if repairs are to be carried out in a planned maintenance programme.</a:t>
            </a:r>
          </a:p>
          <a:p>
            <a:pPr marL="404813" indent="-404813" algn="l" eaLnBrk="1" hangingPunct="1">
              <a:buClr>
                <a:srgbClr val="3333FF"/>
              </a:buClr>
              <a:buSzPct val="120000"/>
              <a:buFont typeface="Wingdings" pitchFamily="2" charset="2"/>
              <a:buChar char="ü"/>
              <a:defRPr/>
            </a:pPr>
            <a:r>
              <a:rPr lang="en-US" sz="2800" smtClean="0">
                <a:effectLst>
                  <a:outerShdw blurRad="38100" dist="38100" dir="2700000" algn="tl">
                    <a:srgbClr val="C0C0C0"/>
                  </a:outerShdw>
                </a:effectLst>
              </a:rPr>
              <a:t>Materials for some specially corrosive applications require full traceability from manufacture through to installation</a:t>
            </a:r>
          </a:p>
          <a:p>
            <a:pPr marL="404813" indent="-404813" algn="l" eaLnBrk="1" hangingPunct="1">
              <a:buClr>
                <a:srgbClr val="3333FF"/>
              </a:buClr>
              <a:buSzPct val="120000"/>
              <a:buFont typeface="Wingdings" pitchFamily="2" charset="2"/>
              <a:buChar char="ü"/>
              <a:defRPr/>
            </a:pPr>
            <a:r>
              <a:rPr lang="en-US" sz="2800" smtClean="0">
                <a:effectLst>
                  <a:outerShdw blurRad="38100" dist="38100" dir="2700000" algn="tl">
                    <a:srgbClr val="C0C0C0"/>
                  </a:outerShdw>
                </a:effectLst>
              </a:rPr>
              <a:t>Where resistance to corrosion depends on correctly applied welding technology, it should be carried out to appropriately designed and qualified welding procedures.</a:t>
            </a:r>
            <a:r>
              <a:rPr lang="en-US"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096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60419" name="Rectangle 3"/>
          <p:cNvSpPr>
            <a:spLocks noGrp="1" noChangeArrowheads="1"/>
          </p:cNvSpPr>
          <p:nvPr>
            <p:ph type="subTitle" idx="1"/>
          </p:nvPr>
        </p:nvSpPr>
        <p:spPr>
          <a:xfrm>
            <a:off x="0" y="1219200"/>
            <a:ext cx="9144000" cy="5486400"/>
          </a:xfrm>
          <a:solidFill>
            <a:schemeClr val="bg1">
              <a:alpha val="0"/>
            </a:schemeClr>
          </a:solidFill>
        </p:spPr>
        <p:txBody>
          <a:bodyPr/>
          <a:lstStyle/>
          <a:p>
            <a:pPr eaLnBrk="1" hangingPunct="1">
              <a:defRPr/>
            </a:pPr>
            <a:r>
              <a:rPr lang="en-US" sz="2800" smtClean="0">
                <a:solidFill>
                  <a:srgbClr val="3333FF"/>
                </a:solidFill>
                <a:effectLst>
                  <a:outerShdw blurRad="38100" dist="38100" dir="2700000" algn="tl">
                    <a:srgbClr val="C0C0C0"/>
                  </a:outerShdw>
                </a:effectLst>
              </a:rPr>
              <a:t>The design of most functional components and systems is a multi-disciplinary activity. </a:t>
            </a:r>
          </a:p>
          <a:p>
            <a:pPr eaLnBrk="1" hangingPunct="1">
              <a:defRPr/>
            </a:pPr>
            <a:r>
              <a:rPr lang="en-US" sz="2800" smtClean="0">
                <a:solidFill>
                  <a:srgbClr val="3333FF"/>
                </a:solidFill>
                <a:effectLst>
                  <a:outerShdw blurRad="38100" dist="38100" dir="2700000" algn="tl">
                    <a:srgbClr val="C0C0C0"/>
                  </a:outerShdw>
                </a:effectLst>
              </a:rPr>
              <a:t>Large engineering design contractors integrate the Materials, </a:t>
            </a:r>
          </a:p>
          <a:p>
            <a:pPr eaLnBrk="1" hangingPunct="1">
              <a:defRPr/>
            </a:pPr>
            <a:r>
              <a:rPr lang="en-US" sz="2800" smtClean="0">
                <a:solidFill>
                  <a:srgbClr val="3333FF"/>
                </a:solidFill>
                <a:effectLst>
                  <a:outerShdw blurRad="38100" dist="38100" dir="2700000" algn="tl">
                    <a:srgbClr val="C0C0C0"/>
                  </a:outerShdw>
                </a:effectLst>
              </a:rPr>
              <a:t>Welding, </a:t>
            </a:r>
          </a:p>
          <a:p>
            <a:pPr eaLnBrk="1" hangingPunct="1">
              <a:defRPr/>
            </a:pPr>
            <a:r>
              <a:rPr lang="en-US" sz="2800" smtClean="0">
                <a:solidFill>
                  <a:srgbClr val="3333FF"/>
                </a:solidFill>
                <a:effectLst>
                  <a:outerShdw blurRad="38100" dist="38100" dir="2700000" algn="tl">
                    <a:srgbClr val="C0C0C0"/>
                  </a:outerShdw>
                </a:effectLst>
              </a:rPr>
              <a:t>Painting and corrosion control functions into the design team on a project basis. </a:t>
            </a:r>
          </a:p>
          <a:p>
            <a:pPr eaLnBrk="1" hangingPunct="1">
              <a:defRPr/>
            </a:pPr>
            <a:r>
              <a:rPr lang="en-US" sz="2800" smtClean="0">
                <a:solidFill>
                  <a:srgbClr val="3333FF"/>
                </a:solidFill>
                <a:effectLst>
                  <a:outerShdw blurRad="38100" dist="38100" dir="2700000" algn="tl">
                    <a:srgbClr val="C0C0C0"/>
                  </a:outerShdw>
                </a:effectLst>
              </a:rPr>
              <a:t>This allows decisions on materials and corrosion control to be implemented from the earliest stages of design and construction, and ensures all materials and corrosion control requirements are adequately documented.</a:t>
            </a:r>
            <a:r>
              <a:rPr lang="en-US" sz="2800" smtClean="0"/>
              <a:t>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effectLst>
                  <a:outerShdw blurRad="38100" dist="38100" dir="2700000" algn="tl">
                    <a:srgbClr val="FFFFFF"/>
                  </a:outerShdw>
                </a:effectLst>
                <a:latin typeface="Impact" pitchFamily="34" charset="0"/>
              </a:rPr>
              <a:t>DESIGN AND CORROSION CONTROL</a:t>
            </a:r>
            <a:br>
              <a:rPr lang="en-US" sz="4000" smtClean="0">
                <a:effectLst>
                  <a:outerShdw blurRad="38100" dist="38100" dir="2700000" algn="tl">
                    <a:srgbClr val="FFFFFF"/>
                  </a:outerShdw>
                </a:effectLst>
                <a:latin typeface="Impact" pitchFamily="34" charset="0"/>
              </a:rPr>
            </a:br>
            <a:r>
              <a:rPr lang="en-US" sz="2800" b="1" i="1" smtClean="0">
                <a:solidFill>
                  <a:srgbClr val="3333FF"/>
                </a:solidFill>
              </a:rPr>
              <a:t>Do’s</a:t>
            </a:r>
            <a:endParaRPr lang="en-US" sz="2800" smtClean="0">
              <a:solidFill>
                <a:srgbClr val="3333FF"/>
              </a:solidFill>
            </a:endParaRPr>
          </a:p>
        </p:txBody>
      </p:sp>
      <p:sp>
        <p:nvSpPr>
          <p:cNvPr id="72707" name="Rectangle 3"/>
          <p:cNvSpPr>
            <a:spLocks noGrp="1" noChangeArrowheads="1"/>
          </p:cNvSpPr>
          <p:nvPr>
            <p:ph type="body" idx="1"/>
          </p:nvPr>
        </p:nvSpPr>
        <p:spPr>
          <a:xfrm>
            <a:off x="457200" y="1371600"/>
            <a:ext cx="8229600" cy="5105400"/>
          </a:xfrm>
          <a:solidFill>
            <a:schemeClr val="bg1">
              <a:alpha val="0"/>
            </a:schemeClr>
          </a:solidFill>
        </p:spPr>
        <p:txBody>
          <a:bodyPr/>
          <a:lstStyle/>
          <a:p>
            <a:pPr marL="404813" indent="-404813" eaLnBrk="1" hangingPunct="1">
              <a:lnSpc>
                <a:spcPct val="80000"/>
              </a:lnSpc>
              <a:buClr>
                <a:srgbClr val="33CC33"/>
              </a:buClr>
              <a:buSzPct val="130000"/>
              <a:buFont typeface="Wingdings" pitchFamily="2" charset="2"/>
              <a:buChar char="ü"/>
            </a:pPr>
            <a:r>
              <a:rPr lang="en-US" sz="2800" smtClean="0"/>
              <a:t>Minimise stress raisers, sharp profiles, threaded screw roots and other stress concentration effects</a:t>
            </a:r>
          </a:p>
          <a:p>
            <a:pPr marL="404813" indent="-404813" eaLnBrk="1" hangingPunct="1">
              <a:lnSpc>
                <a:spcPct val="80000"/>
              </a:lnSpc>
              <a:buClr>
                <a:srgbClr val="33CC33"/>
              </a:buClr>
              <a:buSzPct val="130000"/>
              <a:buFont typeface="Wingdings" pitchFamily="2" charset="2"/>
              <a:buChar char="ü"/>
            </a:pPr>
            <a:r>
              <a:rPr lang="en-US" sz="2800" smtClean="0"/>
              <a:t>Protect materials in environments conductive to stress corrosion cracking</a:t>
            </a:r>
          </a:p>
          <a:p>
            <a:pPr marL="404813" indent="-404813" eaLnBrk="1" hangingPunct="1">
              <a:lnSpc>
                <a:spcPct val="80000"/>
              </a:lnSpc>
              <a:buClr>
                <a:srgbClr val="33CC33"/>
              </a:buClr>
              <a:buSzPct val="130000"/>
              <a:buFont typeface="Wingdings" pitchFamily="2" charset="2"/>
              <a:buChar char="ü"/>
            </a:pPr>
            <a:r>
              <a:rPr lang="en-US" sz="2800" smtClean="0"/>
              <a:t>Prevent local concentration of contaminants such as in crevices, absorbent thermal insulation, hollows or droplet evaporation points</a:t>
            </a:r>
          </a:p>
          <a:p>
            <a:pPr marL="404813" indent="-404813" eaLnBrk="1" hangingPunct="1">
              <a:lnSpc>
                <a:spcPct val="80000"/>
              </a:lnSpc>
              <a:buClr>
                <a:srgbClr val="33CC33"/>
              </a:buClr>
              <a:buSzPct val="130000"/>
              <a:buFont typeface="Wingdings" pitchFamily="2" charset="2"/>
              <a:buChar char="ü"/>
            </a:pPr>
            <a:r>
              <a:rPr lang="en-US" sz="2800" smtClean="0"/>
              <a:t>Always consult relevant codes of practice</a:t>
            </a:r>
          </a:p>
          <a:p>
            <a:pPr marL="404813" indent="-404813" eaLnBrk="1" hangingPunct="1">
              <a:lnSpc>
                <a:spcPct val="80000"/>
              </a:lnSpc>
              <a:buClr>
                <a:srgbClr val="33CC33"/>
              </a:buClr>
              <a:buSzPct val="130000"/>
              <a:buFont typeface="Wingdings" pitchFamily="2" charset="2"/>
              <a:buChar char="ü"/>
            </a:pPr>
            <a:r>
              <a:rPr lang="en-US" sz="2800" smtClean="0"/>
              <a:t>Select a resistant material</a:t>
            </a:r>
          </a:p>
          <a:p>
            <a:pPr marL="404813" indent="-404813" eaLnBrk="1" hangingPunct="1">
              <a:lnSpc>
                <a:spcPct val="80000"/>
              </a:lnSpc>
              <a:buClr>
                <a:srgbClr val="33CC33"/>
              </a:buClr>
              <a:buSzPct val="130000"/>
              <a:buFont typeface="Wingdings" pitchFamily="2" charset="2"/>
              <a:buChar char="ü"/>
            </a:pPr>
            <a:r>
              <a:rPr lang="en-US" sz="2800" smtClean="0"/>
              <a:t>Consider the use of inhibitors</a:t>
            </a:r>
          </a:p>
          <a:p>
            <a:pPr marL="404813" indent="-404813" eaLnBrk="1" hangingPunct="1">
              <a:lnSpc>
                <a:spcPct val="80000"/>
              </a:lnSpc>
              <a:buClr>
                <a:srgbClr val="33CC33"/>
              </a:buClr>
              <a:buSzPct val="130000"/>
              <a:buFont typeface="Wingdings" pitchFamily="2" charset="2"/>
              <a:buChar char="ü"/>
            </a:pPr>
            <a:r>
              <a:rPr lang="en-US" sz="2800" smtClean="0"/>
              <a:t>If necessary use a protective coating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effectLst>
                  <a:outerShdw blurRad="38100" dist="38100" dir="2700000" algn="tl">
                    <a:srgbClr val="FFFFFF"/>
                  </a:outerShdw>
                </a:effectLst>
                <a:latin typeface="Impact" pitchFamily="34" charset="0"/>
              </a:rPr>
              <a:t>DESIGN AND CORROSION CONTROL</a:t>
            </a:r>
            <a:br>
              <a:rPr lang="en-US" sz="4000" smtClean="0">
                <a:effectLst>
                  <a:outerShdw blurRad="38100" dist="38100" dir="2700000" algn="tl">
                    <a:srgbClr val="FFFFFF"/>
                  </a:outerShdw>
                </a:effectLst>
                <a:latin typeface="Impact" pitchFamily="34" charset="0"/>
              </a:rPr>
            </a:br>
            <a:r>
              <a:rPr lang="en-US" sz="2800" b="1" i="1" smtClean="0">
                <a:solidFill>
                  <a:srgbClr val="3333FF"/>
                </a:solidFill>
              </a:rPr>
              <a:t>Do’s</a:t>
            </a:r>
            <a:endParaRPr lang="en-US" sz="2800" smtClean="0">
              <a:solidFill>
                <a:srgbClr val="3333FF"/>
              </a:solidFill>
            </a:endParaRPr>
          </a:p>
        </p:txBody>
      </p:sp>
      <p:sp>
        <p:nvSpPr>
          <p:cNvPr id="73731" name="Rectangle 3"/>
          <p:cNvSpPr>
            <a:spLocks noGrp="1" noChangeArrowheads="1"/>
          </p:cNvSpPr>
          <p:nvPr>
            <p:ph type="body" idx="1"/>
          </p:nvPr>
        </p:nvSpPr>
        <p:spPr>
          <a:xfrm>
            <a:off x="457200" y="1371600"/>
            <a:ext cx="8229600" cy="5105400"/>
          </a:xfrm>
          <a:solidFill>
            <a:schemeClr val="bg1">
              <a:alpha val="0"/>
            </a:schemeClr>
          </a:solidFill>
        </p:spPr>
        <p:txBody>
          <a:bodyPr/>
          <a:lstStyle/>
          <a:p>
            <a:pPr marL="404813" indent="-404813" eaLnBrk="1" hangingPunct="1">
              <a:buClr>
                <a:srgbClr val="33CC33"/>
              </a:buClr>
              <a:buSzPct val="130000"/>
              <a:buFont typeface="Wingdings" pitchFamily="2" charset="2"/>
              <a:buChar char="ü"/>
            </a:pPr>
            <a:r>
              <a:rPr lang="en-US" sz="2800" smtClean="0"/>
              <a:t>Protect materials in transit</a:t>
            </a:r>
          </a:p>
          <a:p>
            <a:pPr marL="404813" indent="-404813" eaLnBrk="1" hangingPunct="1">
              <a:buClr>
                <a:srgbClr val="33CC33"/>
              </a:buClr>
              <a:buSzPct val="130000"/>
              <a:buFont typeface="Wingdings" pitchFamily="2" charset="2"/>
              <a:buChar char="ü"/>
            </a:pPr>
            <a:r>
              <a:rPr lang="en-US" sz="2800" smtClean="0"/>
              <a:t>Design for streamline flow</a:t>
            </a:r>
          </a:p>
          <a:p>
            <a:pPr marL="404813" indent="-404813" eaLnBrk="1" hangingPunct="1">
              <a:buClr>
                <a:srgbClr val="33CC33"/>
              </a:buClr>
              <a:buSzPct val="130000"/>
              <a:buFont typeface="Wingdings" pitchFamily="2" charset="2"/>
              <a:buChar char="ü"/>
            </a:pPr>
            <a:r>
              <a:rPr lang="en-US" sz="2800" smtClean="0"/>
              <a:t>Increase thickness of material where necessary</a:t>
            </a:r>
          </a:p>
          <a:p>
            <a:pPr marL="404813" indent="-404813" eaLnBrk="1" hangingPunct="1">
              <a:buClr>
                <a:srgbClr val="33CC33"/>
              </a:buClr>
              <a:buSzPct val="130000"/>
              <a:buFont typeface="Wingdings" pitchFamily="2" charset="2"/>
              <a:buChar char="ü"/>
            </a:pPr>
            <a:r>
              <a:rPr lang="en-US" sz="2800" smtClean="0"/>
              <a:t>Minimise stress levels and design to even out variations</a:t>
            </a:r>
          </a:p>
          <a:p>
            <a:pPr marL="404813" indent="-404813" eaLnBrk="1" hangingPunct="1">
              <a:buClr>
                <a:srgbClr val="33CC33"/>
              </a:buClr>
              <a:buSzPct val="130000"/>
              <a:buFont typeface="Wingdings" pitchFamily="2" charset="2"/>
              <a:buChar char="ü"/>
            </a:pPr>
            <a:r>
              <a:rPr lang="en-US" sz="2800" smtClean="0"/>
              <a:t>Filter out abrasives and contaminan</a:t>
            </a:r>
          </a:p>
          <a:p>
            <a:pPr marL="404813" indent="-404813" eaLnBrk="1" hangingPunct="1">
              <a:buClr>
                <a:srgbClr val="33CC33"/>
              </a:buClr>
              <a:buSzPct val="130000"/>
              <a:buFont typeface="Wingdings" pitchFamily="2" charset="2"/>
              <a:buChar char="ü"/>
            </a:pPr>
            <a:r>
              <a:rPr lang="en-US" sz="2800" smtClean="0"/>
              <a:t>Consider the effect of combined action such as stress regime, flow, thermal variations</a:t>
            </a:r>
          </a:p>
          <a:p>
            <a:pPr marL="404813" indent="-404813" eaLnBrk="1" hangingPunct="1">
              <a:buClr>
                <a:srgbClr val="33CC33"/>
              </a:buClr>
              <a:buSzPct val="130000"/>
              <a:buFont typeface="Wingdings" pitchFamily="2" charset="2"/>
              <a:buChar char="ü"/>
            </a:pPr>
            <a:r>
              <a:rPr lang="en-US" sz="2800" smtClean="0"/>
              <a:t>Avoid galvanic couples</a:t>
            </a:r>
          </a:p>
          <a:p>
            <a:pPr marL="404813" indent="-404813" eaLnBrk="1" hangingPunct="1">
              <a:buClr>
                <a:srgbClr val="33CC33"/>
              </a:buClr>
              <a:buSzPct val="130000"/>
              <a:buFont typeface="Wingdings" pitchFamily="2" charset="2"/>
              <a:buChar char="ü"/>
            </a:pPr>
            <a:r>
              <a:rPr lang="en-US" sz="2800" smtClean="0"/>
              <a:t>Contact experts for specific advice</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effectLst>
                  <a:outerShdw blurRad="38100" dist="38100" dir="2700000" algn="tl">
                    <a:srgbClr val="FFFFFF"/>
                  </a:outerShdw>
                </a:effectLst>
                <a:latin typeface="Impact" pitchFamily="34" charset="0"/>
              </a:rPr>
              <a:t>DESIGN AND CORROSION CONTROL</a:t>
            </a:r>
            <a:br>
              <a:rPr lang="en-US" sz="4000" smtClean="0">
                <a:effectLst>
                  <a:outerShdw blurRad="38100" dist="38100" dir="2700000" algn="tl">
                    <a:srgbClr val="FFFFFF"/>
                  </a:outerShdw>
                </a:effectLst>
                <a:latin typeface="Impact" pitchFamily="34" charset="0"/>
              </a:rPr>
            </a:br>
            <a:r>
              <a:rPr lang="en-US" sz="2800" b="1" i="1" smtClean="0">
                <a:solidFill>
                  <a:srgbClr val="3333FF"/>
                </a:solidFill>
                <a:effectLst>
                  <a:outerShdw blurRad="38100" dist="38100" dir="2700000" algn="tl">
                    <a:srgbClr val="000000"/>
                  </a:outerShdw>
                </a:effectLst>
              </a:rPr>
              <a:t>Do’s</a:t>
            </a:r>
            <a:endParaRPr lang="en-US" sz="2800" smtClean="0">
              <a:solidFill>
                <a:srgbClr val="3333FF"/>
              </a:solidFill>
              <a:effectLst>
                <a:outerShdw blurRad="38100" dist="38100" dir="2700000" algn="tl">
                  <a:srgbClr val="000000"/>
                </a:outerShdw>
              </a:effectLst>
            </a:endParaRPr>
          </a:p>
        </p:txBody>
      </p:sp>
      <p:sp>
        <p:nvSpPr>
          <p:cNvPr id="94211" name="Rectangle 3"/>
          <p:cNvSpPr>
            <a:spLocks noGrp="1" noChangeArrowheads="1"/>
          </p:cNvSpPr>
          <p:nvPr>
            <p:ph type="body" idx="1"/>
          </p:nvPr>
        </p:nvSpPr>
        <p:spPr>
          <a:xfrm>
            <a:off x="0" y="1447800"/>
            <a:ext cx="8839200" cy="5410200"/>
          </a:xfrm>
          <a:solidFill>
            <a:schemeClr val="bg1">
              <a:alpha val="0"/>
            </a:schemeClr>
          </a:solidFill>
        </p:spPr>
        <p:txBody>
          <a:bodyPr/>
          <a:lstStyle/>
          <a:p>
            <a:pPr marL="404813" indent="-404813" eaLnBrk="1" hangingPunct="1">
              <a:lnSpc>
                <a:spcPct val="90000"/>
              </a:lnSpc>
              <a:buClr>
                <a:srgbClr val="33CC33"/>
              </a:buClr>
              <a:buSzPct val="130000"/>
              <a:buFont typeface="Wingdings" pitchFamily="2" charset="2"/>
              <a:buChar char="ü"/>
              <a:defRPr/>
            </a:pPr>
            <a:r>
              <a:rPr lang="en-US" sz="2800" b="1" smtClean="0">
                <a:effectLst>
                  <a:outerShdw blurRad="38100" dist="38100" dir="2700000" algn="tl">
                    <a:srgbClr val="C0C0C0"/>
                  </a:outerShdw>
                </a:effectLst>
              </a:rPr>
              <a:t>Remember</a:t>
            </a:r>
            <a:r>
              <a:rPr lang="en-US" sz="2800" smtClean="0"/>
              <a:t>, corrosion is a surface phenomenon and consider the performance of the specified surface in service not just the bulk materials properties</a:t>
            </a:r>
          </a:p>
          <a:p>
            <a:pPr marL="404813" indent="-404813" eaLnBrk="1" hangingPunct="1">
              <a:lnSpc>
                <a:spcPct val="90000"/>
              </a:lnSpc>
              <a:buClr>
                <a:srgbClr val="33CC33"/>
              </a:buClr>
              <a:buSzPct val="130000"/>
              <a:buFont typeface="Wingdings" pitchFamily="2" charset="2"/>
              <a:buChar char="ü"/>
              <a:defRPr/>
            </a:pPr>
            <a:r>
              <a:rPr lang="en-US" sz="2800" b="1" smtClean="0">
                <a:effectLst>
                  <a:outerShdw blurRad="38100" dist="38100" dir="2700000" algn="tl">
                    <a:srgbClr val="C0C0C0"/>
                  </a:outerShdw>
                </a:effectLst>
              </a:rPr>
              <a:t>Remember</a:t>
            </a:r>
            <a:r>
              <a:rPr lang="en-US" sz="2800" smtClean="0"/>
              <a:t>, it is not always possible to prevent corrosion occurring but it is always possible to take measures to control it sufficiently</a:t>
            </a:r>
          </a:p>
          <a:p>
            <a:pPr marL="404813" indent="-404813" eaLnBrk="1" hangingPunct="1">
              <a:lnSpc>
                <a:spcPct val="90000"/>
              </a:lnSpc>
              <a:buClr>
                <a:srgbClr val="33CC33"/>
              </a:buClr>
              <a:buSzPct val="130000"/>
              <a:buFont typeface="Wingdings" pitchFamily="2" charset="2"/>
              <a:buChar char="ü"/>
              <a:defRPr/>
            </a:pPr>
            <a:r>
              <a:rPr lang="en-US" sz="2800" smtClean="0"/>
              <a:t>A well designed system should incorporate features that facilitate maintenance and inspection</a:t>
            </a:r>
          </a:p>
          <a:p>
            <a:pPr marL="404813" indent="-404813" eaLnBrk="1" hangingPunct="1">
              <a:lnSpc>
                <a:spcPct val="90000"/>
              </a:lnSpc>
              <a:buClr>
                <a:srgbClr val="33CC33"/>
              </a:buClr>
              <a:buSzPct val="130000"/>
              <a:buFont typeface="Wingdings" pitchFamily="2" charset="2"/>
              <a:buChar char="ü"/>
              <a:defRPr/>
            </a:pPr>
            <a:r>
              <a:rPr lang="en-US" sz="2800" smtClean="0"/>
              <a:t>The control of corrosion is a team activity. Consult manufacturers, users and other service providers to ensure that the control measures can be carried out as expected.</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z="4000" smtClean="0">
                <a:effectLst>
                  <a:outerShdw blurRad="38100" dist="38100" dir="2700000" algn="tl">
                    <a:srgbClr val="FFFFFF"/>
                  </a:outerShdw>
                </a:effectLst>
                <a:latin typeface="Impact" pitchFamily="34" charset="0"/>
              </a:rPr>
              <a:t>DESIGN AND CORROSION CONTROL</a:t>
            </a:r>
            <a:br>
              <a:rPr lang="en-US" sz="4000" smtClean="0">
                <a:effectLst>
                  <a:outerShdw blurRad="38100" dist="38100" dir="2700000" algn="tl">
                    <a:srgbClr val="FFFFFF"/>
                  </a:outerShdw>
                </a:effectLst>
                <a:latin typeface="Impact" pitchFamily="34" charset="0"/>
              </a:rPr>
            </a:br>
            <a:r>
              <a:rPr lang="en-US" sz="2800" b="1" i="1" smtClean="0">
                <a:solidFill>
                  <a:srgbClr val="3333FF"/>
                </a:solidFill>
                <a:effectLst>
                  <a:outerShdw blurRad="38100" dist="38100" dir="2700000" algn="tl">
                    <a:srgbClr val="000000"/>
                  </a:outerShdw>
                </a:effectLst>
              </a:rPr>
              <a:t>Dont’s</a:t>
            </a:r>
            <a:endParaRPr lang="en-US" sz="2800" smtClean="0">
              <a:solidFill>
                <a:srgbClr val="3333FF"/>
              </a:solidFill>
              <a:effectLst>
                <a:outerShdw blurRad="38100" dist="38100" dir="2700000" algn="tl">
                  <a:srgbClr val="000000"/>
                </a:outerShdw>
              </a:effectLst>
            </a:endParaRPr>
          </a:p>
        </p:txBody>
      </p:sp>
      <p:sp>
        <p:nvSpPr>
          <p:cNvPr id="75779" name="Rectangle 3"/>
          <p:cNvSpPr>
            <a:spLocks noGrp="1" noChangeArrowheads="1"/>
          </p:cNvSpPr>
          <p:nvPr>
            <p:ph type="body" idx="1"/>
          </p:nvPr>
        </p:nvSpPr>
        <p:spPr>
          <a:xfrm>
            <a:off x="0" y="1447800"/>
            <a:ext cx="8839200" cy="5410200"/>
          </a:xfrm>
          <a:solidFill>
            <a:schemeClr val="bg1">
              <a:alpha val="0"/>
            </a:schemeClr>
          </a:solidFill>
        </p:spPr>
        <p:txBody>
          <a:bodyPr/>
          <a:lstStyle/>
          <a:p>
            <a:pPr marL="404813" indent="-404813" eaLnBrk="1" hangingPunct="1">
              <a:lnSpc>
                <a:spcPct val="90000"/>
              </a:lnSpc>
              <a:buFontTx/>
              <a:buBlip>
                <a:blip r:embed="rId3"/>
              </a:buBlip>
            </a:pPr>
            <a:r>
              <a:rPr lang="en-US" sz="2400" smtClean="0"/>
              <a:t>Substitute a material with a proven track record on the basis of cost saving, without considering possible loss of corrosion control</a:t>
            </a:r>
          </a:p>
          <a:p>
            <a:pPr marL="404813" indent="-404813" eaLnBrk="1" hangingPunct="1">
              <a:lnSpc>
                <a:spcPct val="90000"/>
              </a:lnSpc>
              <a:buFontTx/>
              <a:buBlip>
                <a:blip r:embed="rId3"/>
              </a:buBlip>
            </a:pPr>
            <a:r>
              <a:rPr lang="en-US" sz="2400" smtClean="0"/>
              <a:t>Use data without checking that the environment and conditions in use relate to those under which the data was collected</a:t>
            </a:r>
          </a:p>
          <a:p>
            <a:pPr marL="404813" indent="-404813" eaLnBrk="1" hangingPunct="1">
              <a:lnSpc>
                <a:spcPct val="90000"/>
              </a:lnSpc>
              <a:buFontTx/>
              <a:buBlip>
                <a:blip r:embed="rId3"/>
              </a:buBlip>
            </a:pPr>
            <a:r>
              <a:rPr lang="en-US" sz="2400" smtClean="0"/>
              <a:t>Ignore good practice guidelines</a:t>
            </a:r>
          </a:p>
          <a:p>
            <a:pPr marL="404813" indent="-404813" eaLnBrk="1" hangingPunct="1">
              <a:lnSpc>
                <a:spcPct val="90000"/>
              </a:lnSpc>
              <a:buFontTx/>
              <a:buBlip>
                <a:blip r:embed="rId3"/>
              </a:buBlip>
            </a:pPr>
            <a:r>
              <a:rPr lang="en-US" sz="2400" smtClean="0"/>
              <a:t>Ignore the possibility that small changes in the environment or operating conditions could have a dramatic affect on corrosion control</a:t>
            </a:r>
          </a:p>
          <a:p>
            <a:pPr marL="404813" indent="-404813" eaLnBrk="1" hangingPunct="1">
              <a:lnSpc>
                <a:spcPct val="90000"/>
              </a:lnSpc>
              <a:buFontTx/>
              <a:buBlip>
                <a:blip r:embed="rId3"/>
              </a:buBlip>
            </a:pPr>
            <a:r>
              <a:rPr lang="en-US" sz="2400" smtClean="0"/>
              <a:t>Forget to allow for excursions outside of the bounds of normal operating conditions</a:t>
            </a:r>
          </a:p>
          <a:p>
            <a:pPr marL="404813" indent="-404813" eaLnBrk="1" hangingPunct="1">
              <a:lnSpc>
                <a:spcPct val="90000"/>
              </a:lnSpc>
              <a:buFontTx/>
              <a:buBlip>
                <a:blip r:embed="rId3"/>
              </a:buBlip>
            </a:pPr>
            <a:r>
              <a:rPr lang="en-US" sz="2400" smtClean="0"/>
              <a:t>Assume maintenance procedures that seem easy to carry out on paper can be carried out as easily in practice</a:t>
            </a:r>
          </a:p>
          <a:p>
            <a:pPr marL="404813" indent="-404813" eaLnBrk="1" hangingPunct="1">
              <a:lnSpc>
                <a:spcPct val="90000"/>
              </a:lnSpc>
              <a:buClr>
                <a:srgbClr val="33CC33"/>
              </a:buClr>
              <a:buFont typeface="Wingdings" pitchFamily="2" charset="2"/>
              <a:buBlip>
                <a:blip r:embed="rId3"/>
              </a:buBlip>
            </a:pPr>
            <a:endParaRPr lang="en-US" sz="240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effectLst>
                  <a:outerShdw blurRad="38100" dist="38100" dir="2700000" algn="tl">
                    <a:srgbClr val="FFFFFF"/>
                  </a:outerShdw>
                </a:effectLst>
                <a:latin typeface="Impact" pitchFamily="34" charset="0"/>
              </a:rPr>
              <a:t>DESIGN AND CORROSION CONTROL</a:t>
            </a:r>
            <a:br>
              <a:rPr lang="en-US" smtClean="0">
                <a:effectLst>
                  <a:outerShdw blurRad="38100" dist="38100" dir="2700000" algn="tl">
                    <a:srgbClr val="FFFFFF"/>
                  </a:outerShdw>
                </a:effectLst>
                <a:latin typeface="Impact" pitchFamily="34" charset="0"/>
              </a:rPr>
            </a:br>
            <a:r>
              <a:rPr lang="en-US" sz="3200" b="1" i="1" smtClean="0">
                <a:solidFill>
                  <a:srgbClr val="3333FF"/>
                </a:solidFill>
                <a:effectLst>
                  <a:outerShdw blurRad="38100" dist="38100" dir="2700000" algn="tl">
                    <a:srgbClr val="000000"/>
                  </a:outerShdw>
                </a:effectLst>
              </a:rPr>
              <a:t>Dont’s</a:t>
            </a:r>
            <a:endParaRPr lang="en-US" sz="3200" smtClean="0">
              <a:solidFill>
                <a:srgbClr val="3333FF"/>
              </a:solidFill>
              <a:effectLst>
                <a:outerShdw blurRad="38100" dist="38100" dir="2700000" algn="tl">
                  <a:srgbClr val="000000"/>
                </a:outerShdw>
              </a:effectLst>
            </a:endParaRPr>
          </a:p>
        </p:txBody>
      </p:sp>
      <p:sp>
        <p:nvSpPr>
          <p:cNvPr id="76803" name="Rectangle 3"/>
          <p:cNvSpPr>
            <a:spLocks noGrp="1" noChangeArrowheads="1"/>
          </p:cNvSpPr>
          <p:nvPr>
            <p:ph type="body" idx="1"/>
          </p:nvPr>
        </p:nvSpPr>
        <p:spPr>
          <a:xfrm>
            <a:off x="0" y="1447800"/>
            <a:ext cx="8839200" cy="5410200"/>
          </a:xfrm>
          <a:solidFill>
            <a:schemeClr val="bg1">
              <a:alpha val="0"/>
            </a:schemeClr>
          </a:solidFill>
        </p:spPr>
        <p:txBody>
          <a:bodyPr/>
          <a:lstStyle/>
          <a:p>
            <a:pPr marL="404813" indent="-404813" eaLnBrk="1" hangingPunct="1">
              <a:lnSpc>
                <a:spcPct val="90000"/>
              </a:lnSpc>
              <a:buFontTx/>
              <a:buBlip>
                <a:blip r:embed="rId3"/>
              </a:buBlip>
            </a:pPr>
            <a:r>
              <a:rPr lang="en-US" sz="2400" smtClean="0"/>
              <a:t>Leave corrosion control until the last step in the design process and rely on remedial control measures</a:t>
            </a:r>
          </a:p>
          <a:p>
            <a:pPr marL="404813" indent="-404813" eaLnBrk="1" hangingPunct="1">
              <a:lnSpc>
                <a:spcPct val="90000"/>
              </a:lnSpc>
              <a:buFontTx/>
              <a:buBlip>
                <a:blip r:embed="rId3"/>
              </a:buBlip>
            </a:pPr>
            <a:r>
              <a:rPr lang="en-US" sz="2400" smtClean="0"/>
              <a:t>Ignore the environmental impact associated with control measures, coatings or maintenance procedures</a:t>
            </a:r>
          </a:p>
          <a:p>
            <a:pPr marL="404813" indent="-404813" eaLnBrk="1" hangingPunct="1">
              <a:lnSpc>
                <a:spcPct val="90000"/>
              </a:lnSpc>
              <a:buFontTx/>
              <a:buBlip>
                <a:blip r:embed="rId3"/>
              </a:buBlip>
            </a:pPr>
            <a:r>
              <a:rPr lang="en-US" sz="2400" smtClean="0"/>
              <a:t>Extend the times for cleaning processes or surface treatments beyond manufacturers recommendations as this can create problems</a:t>
            </a:r>
          </a:p>
          <a:p>
            <a:pPr marL="404813" indent="-404813" eaLnBrk="1" hangingPunct="1">
              <a:lnSpc>
                <a:spcPct val="90000"/>
              </a:lnSpc>
              <a:buFontTx/>
              <a:buBlip>
                <a:blip r:embed="rId3"/>
              </a:buBlip>
            </a:pPr>
            <a:r>
              <a:rPr lang="en-US" sz="2400" smtClean="0"/>
              <a:t>Ignore the possibility that combined action such as stress and corrosion could significantly reduce life times</a:t>
            </a:r>
          </a:p>
          <a:p>
            <a:pPr marL="404813" indent="-404813" eaLnBrk="1" hangingPunct="1">
              <a:lnSpc>
                <a:spcPct val="90000"/>
              </a:lnSpc>
              <a:buFontTx/>
              <a:buBlip>
                <a:blip r:embed="rId3"/>
              </a:buBlip>
            </a:pPr>
            <a:r>
              <a:rPr lang="en-US" sz="2400" smtClean="0"/>
              <a:t>Use rate data for uniform corrosion to estimate life times for  localised corrosion</a:t>
            </a:r>
          </a:p>
          <a:p>
            <a:pPr marL="404813" indent="-404813" eaLnBrk="1" hangingPunct="1">
              <a:lnSpc>
                <a:spcPct val="90000"/>
              </a:lnSpc>
              <a:buFontTx/>
              <a:buBlip>
                <a:blip r:embed="rId3"/>
              </a:buBlip>
            </a:pPr>
            <a:r>
              <a:rPr lang="en-US" sz="2400" smtClean="0"/>
              <a:t>Use calculation of corrosion rates as a basis for design, when a better design could eliminate the corrosion problem</a:t>
            </a:r>
          </a:p>
          <a:p>
            <a:pPr marL="404813" indent="-404813" eaLnBrk="1" hangingPunct="1">
              <a:lnSpc>
                <a:spcPct val="90000"/>
              </a:lnSpc>
              <a:buClr>
                <a:srgbClr val="33CC33"/>
              </a:buClr>
              <a:buFont typeface="Wingdings" pitchFamily="2" charset="2"/>
              <a:buNone/>
            </a:pPr>
            <a:endParaRPr lang="en-US"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609600" y="0"/>
            <a:ext cx="7772400" cy="1295400"/>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59395" name="Rectangle 3"/>
          <p:cNvSpPr>
            <a:spLocks noGrp="1" noChangeArrowheads="1"/>
          </p:cNvSpPr>
          <p:nvPr>
            <p:ph type="subTitle" idx="1"/>
          </p:nvPr>
        </p:nvSpPr>
        <p:spPr>
          <a:xfrm>
            <a:off x="228600" y="1066800"/>
            <a:ext cx="8686800" cy="5562600"/>
          </a:xfrm>
          <a:solidFill>
            <a:schemeClr val="bg1">
              <a:alpha val="0"/>
            </a:schemeClr>
          </a:solidFill>
        </p:spPr>
        <p:txBody>
          <a:bodyPr/>
          <a:lstStyle/>
          <a:p>
            <a:pPr eaLnBrk="1" hangingPunct="1">
              <a:lnSpc>
                <a:spcPct val="80000"/>
              </a:lnSpc>
              <a:defRPr/>
            </a:pPr>
            <a:r>
              <a:rPr lang="en-US" sz="2800" smtClean="0">
                <a:effectLst>
                  <a:outerShdw blurRad="38100" dist="38100" dir="2700000" algn="tl">
                    <a:srgbClr val="C0C0C0"/>
                  </a:outerShdw>
                </a:effectLst>
              </a:rPr>
              <a:t>Throughout the life-cycle of a metallic fabrication due attention to </a:t>
            </a:r>
          </a:p>
          <a:p>
            <a:pPr eaLnBrk="1" hangingPunct="1">
              <a:lnSpc>
                <a:spcPct val="80000"/>
              </a:lnSpc>
              <a:buFontTx/>
              <a:buBlip>
                <a:blip r:embed="rId3"/>
              </a:buBlip>
              <a:defRPr/>
            </a:pPr>
            <a:r>
              <a:rPr lang="en-US" sz="2800" smtClean="0">
                <a:effectLst>
                  <a:outerShdw blurRad="38100" dist="38100" dir="2700000" algn="tl">
                    <a:srgbClr val="C0C0C0"/>
                  </a:outerShdw>
                </a:effectLst>
              </a:rPr>
              <a:t>DESIGN, </a:t>
            </a:r>
          </a:p>
          <a:p>
            <a:pPr eaLnBrk="1" hangingPunct="1">
              <a:lnSpc>
                <a:spcPct val="80000"/>
              </a:lnSpc>
              <a:buFontTx/>
              <a:buBlip>
                <a:blip r:embed="rId3"/>
              </a:buBlip>
              <a:defRPr/>
            </a:pPr>
            <a:r>
              <a:rPr lang="en-US" sz="2800" smtClean="0">
                <a:effectLst>
                  <a:outerShdw blurRad="38100" dist="38100" dir="2700000" algn="tl">
                    <a:srgbClr val="C0C0C0"/>
                  </a:outerShdw>
                </a:effectLst>
              </a:rPr>
              <a:t>CHOICE OF MATERIALS AND MANUFACTURING</a:t>
            </a:r>
          </a:p>
          <a:p>
            <a:pPr eaLnBrk="1" hangingPunct="1">
              <a:lnSpc>
                <a:spcPct val="80000"/>
              </a:lnSpc>
              <a:buFontTx/>
              <a:buBlip>
                <a:blip r:embed="rId3"/>
              </a:buBlip>
              <a:defRPr/>
            </a:pPr>
            <a:r>
              <a:rPr lang="en-US" sz="2800" smtClean="0">
                <a:effectLst>
                  <a:outerShdw blurRad="38100" dist="38100" dir="2700000" algn="tl">
                    <a:srgbClr val="C0C0C0"/>
                  </a:outerShdw>
                </a:effectLst>
              </a:rPr>
              <a:t>PROCESSES, </a:t>
            </a:r>
          </a:p>
          <a:p>
            <a:pPr eaLnBrk="1" hangingPunct="1">
              <a:lnSpc>
                <a:spcPct val="80000"/>
              </a:lnSpc>
              <a:buFontTx/>
              <a:buBlip>
                <a:blip r:embed="rId3"/>
              </a:buBlip>
              <a:defRPr/>
            </a:pPr>
            <a:r>
              <a:rPr lang="en-US" sz="2800" smtClean="0">
                <a:effectLst>
                  <a:outerShdw blurRad="38100" dist="38100" dir="2700000" algn="tl">
                    <a:srgbClr val="C0C0C0"/>
                  </a:outerShdw>
                </a:effectLst>
              </a:rPr>
              <a:t>TRANSPORTATION, </a:t>
            </a:r>
          </a:p>
          <a:p>
            <a:pPr eaLnBrk="1" hangingPunct="1">
              <a:lnSpc>
                <a:spcPct val="80000"/>
              </a:lnSpc>
              <a:buFontTx/>
              <a:buBlip>
                <a:blip r:embed="rId3"/>
              </a:buBlip>
              <a:defRPr/>
            </a:pPr>
            <a:r>
              <a:rPr lang="en-US" sz="2800" smtClean="0">
                <a:effectLst>
                  <a:outerShdw blurRad="38100" dist="38100" dir="2700000" algn="tl">
                    <a:srgbClr val="C0C0C0"/>
                  </a:outerShdw>
                </a:effectLst>
              </a:rPr>
              <a:t>STORAGE, </a:t>
            </a:r>
          </a:p>
          <a:p>
            <a:pPr eaLnBrk="1" hangingPunct="1">
              <a:lnSpc>
                <a:spcPct val="80000"/>
              </a:lnSpc>
              <a:buFontTx/>
              <a:buBlip>
                <a:blip r:embed="rId3"/>
              </a:buBlip>
              <a:defRPr/>
            </a:pPr>
            <a:r>
              <a:rPr lang="en-US" sz="2800" smtClean="0">
                <a:effectLst>
                  <a:outerShdw blurRad="38100" dist="38100" dir="2700000" algn="tl">
                    <a:srgbClr val="C0C0C0"/>
                  </a:outerShdw>
                </a:effectLst>
              </a:rPr>
              <a:t>START-UP, </a:t>
            </a:r>
          </a:p>
          <a:p>
            <a:pPr eaLnBrk="1" hangingPunct="1">
              <a:lnSpc>
                <a:spcPct val="80000"/>
              </a:lnSpc>
              <a:buFontTx/>
              <a:buBlip>
                <a:blip r:embed="rId3"/>
              </a:buBlip>
              <a:defRPr/>
            </a:pPr>
            <a:r>
              <a:rPr lang="en-US" sz="2800" smtClean="0">
                <a:effectLst>
                  <a:outerShdw blurRad="38100" dist="38100" dir="2700000" algn="tl">
                    <a:srgbClr val="C0C0C0"/>
                  </a:outerShdw>
                </a:effectLst>
              </a:rPr>
              <a:t>OPERATION, </a:t>
            </a:r>
          </a:p>
          <a:p>
            <a:pPr eaLnBrk="1" hangingPunct="1">
              <a:lnSpc>
                <a:spcPct val="80000"/>
              </a:lnSpc>
              <a:buFontTx/>
              <a:buBlip>
                <a:blip r:embed="rId3"/>
              </a:buBlip>
              <a:defRPr/>
            </a:pPr>
            <a:r>
              <a:rPr lang="en-US" sz="2800" smtClean="0">
                <a:effectLst>
                  <a:outerShdw blurRad="38100" dist="38100" dir="2700000" algn="tl">
                    <a:srgbClr val="C0C0C0"/>
                  </a:outerShdw>
                </a:effectLst>
              </a:rPr>
              <a:t>INSPECTION, </a:t>
            </a:r>
          </a:p>
          <a:p>
            <a:pPr eaLnBrk="1" hangingPunct="1">
              <a:lnSpc>
                <a:spcPct val="80000"/>
              </a:lnSpc>
              <a:buFontTx/>
              <a:buBlip>
                <a:blip r:embed="rId3"/>
              </a:buBlip>
              <a:defRPr/>
            </a:pPr>
            <a:r>
              <a:rPr lang="en-US" sz="2800" smtClean="0">
                <a:effectLst>
                  <a:outerShdw blurRad="38100" dist="38100" dir="2700000" algn="tl">
                    <a:srgbClr val="C0C0C0"/>
                  </a:outerShdw>
                </a:effectLst>
              </a:rPr>
              <a:t>MAINTENANCE AND </a:t>
            </a:r>
          </a:p>
          <a:p>
            <a:pPr eaLnBrk="1" hangingPunct="1">
              <a:lnSpc>
                <a:spcPct val="80000"/>
              </a:lnSpc>
              <a:buFontTx/>
              <a:buBlip>
                <a:blip r:embed="rId3"/>
              </a:buBlip>
              <a:defRPr/>
            </a:pPr>
            <a:r>
              <a:rPr lang="en-US" sz="2800" smtClean="0">
                <a:effectLst>
                  <a:outerShdw blurRad="38100" dist="38100" dir="2700000" algn="tl">
                    <a:srgbClr val="C0C0C0"/>
                  </a:outerShdw>
                </a:effectLst>
              </a:rPr>
              <a:t>SHUT-DOWN, </a:t>
            </a:r>
          </a:p>
          <a:p>
            <a:pPr eaLnBrk="1" hangingPunct="1">
              <a:lnSpc>
                <a:spcPct val="80000"/>
              </a:lnSpc>
              <a:defRPr/>
            </a:pPr>
            <a:r>
              <a:rPr lang="en-US" sz="2800" smtClean="0">
                <a:effectLst>
                  <a:outerShdw blurRad="38100" dist="38100" dir="2700000" algn="tl">
                    <a:srgbClr val="C0C0C0"/>
                  </a:outerShdw>
                </a:effectLst>
              </a:rPr>
              <a:t>will </a:t>
            </a:r>
            <a:r>
              <a:rPr lang="en-US" sz="2800" u="sng" smtClean="0">
                <a:effectLst>
                  <a:outerShdw blurRad="38100" dist="38100" dir="2700000" algn="tl">
                    <a:srgbClr val="C0C0C0"/>
                  </a:outerShdw>
                </a:effectLst>
              </a:rPr>
              <a:t>reduce the cost of corrosion and risk of failure</a:t>
            </a:r>
            <a:r>
              <a:rPr lang="en-US" sz="2800" smtClean="0">
                <a:effectLst>
                  <a:outerShdw blurRad="38100" dist="38100" dir="2700000" algn="tl">
                    <a:srgbClr val="C0C0C0"/>
                  </a:outerShdw>
                </a:effectLst>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762000" y="1"/>
            <a:ext cx="7772400" cy="1470025"/>
          </a:xfrm>
          <a:gradFill rotWithShape="1">
            <a:gsLst>
              <a:gs pos="0">
                <a:schemeClr val="accent1">
                  <a:gamma/>
                  <a:shade val="79216"/>
                  <a:invGamma/>
                </a:schemeClr>
              </a:gs>
              <a:gs pos="100000">
                <a:schemeClr val="accent1">
                  <a:alpha val="0"/>
                </a:schemeClr>
              </a:gs>
            </a:gsLst>
            <a:lin ang="5400000" scaled="1"/>
          </a:gradFill>
        </p:spPr>
        <p:txBody>
          <a:bodyPr/>
          <a:lstStyle/>
          <a:p>
            <a:pPr eaLnBrk="1" hangingPunct="1">
              <a:defRPr/>
            </a:pPr>
            <a:r>
              <a:rPr lang="en-US" smtClean="0">
                <a:solidFill>
                  <a:schemeClr val="tx1"/>
                </a:solidFill>
                <a:effectLst>
                  <a:outerShdw blurRad="38100" dist="38100" dir="2700000" algn="tl">
                    <a:srgbClr val="FFFFFF"/>
                  </a:outerShdw>
                </a:effectLst>
                <a:latin typeface="Impact" pitchFamily="34" charset="0"/>
              </a:rPr>
              <a:t>DESIGN AND CORROSION CONTROL</a:t>
            </a:r>
          </a:p>
        </p:txBody>
      </p:sp>
      <p:sp>
        <p:nvSpPr>
          <p:cNvPr id="58371" name="Rectangle 3"/>
          <p:cNvSpPr>
            <a:spLocks noGrp="1" noChangeArrowheads="1"/>
          </p:cNvSpPr>
          <p:nvPr>
            <p:ph type="subTitle" idx="1"/>
          </p:nvPr>
        </p:nvSpPr>
        <p:spPr>
          <a:xfrm>
            <a:off x="533400" y="1600200"/>
            <a:ext cx="7924800" cy="4800600"/>
          </a:xfrm>
          <a:solidFill>
            <a:schemeClr val="bg1">
              <a:alpha val="0"/>
            </a:schemeClr>
          </a:solidFill>
        </p:spPr>
        <p:txBody>
          <a:bodyPr/>
          <a:lstStyle/>
          <a:p>
            <a:pPr eaLnBrk="1" hangingPunct="1">
              <a:lnSpc>
                <a:spcPct val="80000"/>
              </a:lnSpc>
              <a:defRPr/>
            </a:pPr>
            <a:r>
              <a:rPr lang="en-US" smtClean="0">
                <a:effectLst>
                  <a:outerShdw blurRad="38100" dist="38100" dir="2700000" algn="tl">
                    <a:srgbClr val="C0C0C0"/>
                  </a:outerShdw>
                </a:effectLst>
              </a:rPr>
              <a:t>Effective and timely consideration of design, corrosion monitoring, corrosion control and the consequences of corrosion failures not reduce the extent and cost of corrosion but enhance the </a:t>
            </a:r>
          </a:p>
          <a:p>
            <a:pPr eaLnBrk="1" hangingPunct="1">
              <a:lnSpc>
                <a:spcPct val="80000"/>
              </a:lnSpc>
              <a:defRPr/>
            </a:pPr>
            <a:r>
              <a:rPr lang="en-US" smtClean="0">
                <a:effectLst>
                  <a:outerShdw blurRad="38100" dist="38100" dir="2700000" algn="tl">
                    <a:srgbClr val="C0C0C0"/>
                  </a:outerShdw>
                </a:effectLst>
              </a:rPr>
              <a:t>safety, </a:t>
            </a:r>
          </a:p>
          <a:p>
            <a:pPr eaLnBrk="1" hangingPunct="1">
              <a:lnSpc>
                <a:spcPct val="80000"/>
              </a:lnSpc>
              <a:defRPr/>
            </a:pPr>
            <a:r>
              <a:rPr lang="en-US" smtClean="0">
                <a:effectLst>
                  <a:outerShdw blurRad="38100" dist="38100" dir="2700000" algn="tl">
                    <a:srgbClr val="C0C0C0"/>
                  </a:outerShdw>
                </a:effectLst>
              </a:rPr>
              <a:t>functionality, </a:t>
            </a:r>
          </a:p>
          <a:p>
            <a:pPr eaLnBrk="1" hangingPunct="1">
              <a:lnSpc>
                <a:spcPct val="80000"/>
              </a:lnSpc>
              <a:defRPr/>
            </a:pPr>
            <a:r>
              <a:rPr lang="en-US" smtClean="0">
                <a:effectLst>
                  <a:outerShdw blurRad="38100" dist="38100" dir="2700000" algn="tl">
                    <a:srgbClr val="C0C0C0"/>
                  </a:outerShdw>
                </a:effectLst>
              </a:rPr>
              <a:t>useful lifetime, </a:t>
            </a:r>
          </a:p>
          <a:p>
            <a:pPr eaLnBrk="1" hangingPunct="1">
              <a:lnSpc>
                <a:spcPct val="80000"/>
              </a:lnSpc>
              <a:defRPr/>
            </a:pPr>
            <a:r>
              <a:rPr lang="en-US" smtClean="0">
                <a:effectLst>
                  <a:outerShdw blurRad="38100" dist="38100" dir="2700000" algn="tl">
                    <a:srgbClr val="C0C0C0"/>
                  </a:outerShdw>
                </a:effectLst>
              </a:rPr>
              <a:t>efficient use of resources and </a:t>
            </a:r>
          </a:p>
          <a:p>
            <a:pPr eaLnBrk="1" hangingPunct="1">
              <a:lnSpc>
                <a:spcPct val="80000"/>
              </a:lnSpc>
              <a:defRPr/>
            </a:pPr>
            <a:r>
              <a:rPr lang="en-US" smtClean="0">
                <a:effectLst>
                  <a:outerShdw blurRad="38100" dist="38100" dir="2700000" algn="tl">
                    <a:srgbClr val="C0C0C0"/>
                  </a:outerShdw>
                </a:effectLst>
              </a:rPr>
              <a:t>appearance of the fabrication.</a:t>
            </a:r>
            <a:r>
              <a:rPr lang="en-US" smtClean="0"/>
              <a:t> </a:t>
            </a:r>
          </a:p>
          <a:p>
            <a:pPr eaLnBrk="1" hangingPunct="1">
              <a:lnSpc>
                <a:spcPct val="80000"/>
              </a:lnSpc>
              <a:defRPr/>
            </a:pPr>
            <a:endParaRPr 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3993</Words>
  <Application>Microsoft Office PowerPoint</Application>
  <PresentationFormat>On-screen Show (4:3)</PresentationFormat>
  <Paragraphs>566</Paragraphs>
  <Slides>74</Slides>
  <Notes>74</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Default Design</vt:lpstr>
      <vt:lpstr>DESIGN AND CORROSION CONTROL</vt:lpstr>
      <vt:lpstr>DESIGN AND CORROSION CONTROL</vt:lpstr>
      <vt:lpstr>DESIGN AND CORROSION CONTROL</vt:lpstr>
      <vt:lpstr>DESIGN AND CORROSION CONTROL</vt:lpstr>
      <vt:lpstr>DESIGN AND CORROSION CONTROL</vt:lpstr>
      <vt:lpstr>DESIGN AND CORROSION CONTROL</vt:lpstr>
      <vt:lpstr>DESIGN AND CORROSION CONTROL</vt:lpstr>
      <vt:lpstr>DESIGN AND CORROSION CONTROL</vt:lpstr>
      <vt:lpstr>DESIGN AND CORROSION CONTROL</vt:lpstr>
      <vt:lpstr>DESIGN AND CORROSION CONTROL  Alert List </vt:lpstr>
      <vt:lpstr>DESIGN AND CORROSION CONTROL ENVIRONMENT</vt:lpstr>
      <vt:lpstr>DESIGN AND CORROSION CONTROL ENVIRONMENT</vt:lpstr>
      <vt:lpstr>DESIGN AND CORROSION CONTROL ENVIRONMENT</vt:lpstr>
      <vt:lpstr>DESIGN AND CORROSION CONTROL ENVIRONMENT</vt:lpstr>
      <vt:lpstr>DESIGN AND CORROSION CONTROL ENVIRONMENT</vt:lpstr>
      <vt:lpstr>DESIGN AND CORROSION CONTROL ENVIRONMENT</vt:lpstr>
      <vt:lpstr>DESIGN AND CORROSION CONTROL ENVIRONMENT</vt:lpstr>
      <vt:lpstr>DESIGN AND CORROSION CONTROL ENVIRONMENT</vt:lpstr>
      <vt:lpstr>DESIGN AND CORROSION CONTROL ENVIRONMENT</vt:lpstr>
      <vt:lpstr>DESIGN AND CORROSION CONTROL STRESS </vt:lpstr>
      <vt:lpstr>DESIGN AND CORROSION CONTROL STRESS </vt:lpstr>
      <vt:lpstr>DESIGN AND CORROSION CONTROL STRESS </vt:lpstr>
      <vt:lpstr>DESIGN AND CORROSION CONTROL STRESS </vt:lpstr>
      <vt:lpstr>DESIGN AND CORROSION CONTROL STRESS</vt:lpstr>
      <vt:lpstr>DESIGN AND CORROSION CONTROL STRESS</vt:lpstr>
      <vt:lpstr>DESIGN AND CORROSION CONTROL STRESS</vt:lpstr>
      <vt:lpstr>DESIGN AND CORROSION CONTROL SHAPE</vt:lpstr>
      <vt:lpstr>DESIGN AND CORROSION CONTROL SHAPE</vt:lpstr>
      <vt:lpstr>DESIGN AND CORROSION CONTROL SHAPE</vt:lpstr>
      <vt:lpstr>DESIGN AND CORROSION CONTROL SHAPE</vt:lpstr>
      <vt:lpstr>DESIGN AND CORROSION CONTROL SHAPE</vt:lpstr>
      <vt:lpstr>DESIGN AND CORROSION CONTROL SHAPE</vt:lpstr>
      <vt:lpstr>DESIGN AND CORROSION CONTROL SHAPE</vt:lpstr>
      <vt:lpstr>DESIGN AND CORROSION CONTROL COMPATIBILITY OF MATERIALS</vt:lpstr>
      <vt:lpstr>DESIGN AND CORROSION CONTROL COMPATIBILITY OF MATERIALS</vt:lpstr>
      <vt:lpstr>DESIGN AND CORROSION CONTROL COMPATIBILITY OF MATERIALS</vt:lpstr>
      <vt:lpstr>DESIGN AND CORROSION CONTROL COMPATIBILITY OF MATERIALS</vt:lpstr>
      <vt:lpstr>DESIGN AND CORROSION CONTROL COMPATIBILITY OF MATERIALS</vt:lpstr>
      <vt:lpstr>DESIGN AND CORROSION CONTROL MOVEMENTS</vt:lpstr>
      <vt:lpstr>DESIGN AND CORROSION CONTROL MOVEMENTS</vt:lpstr>
      <vt:lpstr>DESIGN AND CORROSION CONTROL MOVEMENTS</vt:lpstr>
      <vt:lpstr>DESIGN AND CORROSION CONTROL MOVEMENTS</vt:lpstr>
      <vt:lpstr>DESIGN AND CORROSION CONTROL MOVEMENTS</vt:lpstr>
      <vt:lpstr>DESIGN AND CORROSION CONTROL MOVEMENTS</vt:lpstr>
      <vt:lpstr>DESIGN AND CORROSION CONTROL TEMPERATURE</vt:lpstr>
      <vt:lpstr>DESIGN AND CORROSION CONTROL TEMPERATURE</vt:lpstr>
      <vt:lpstr>DESIGN AND CORROSION CONTROL TEMPERATURE</vt:lpstr>
      <vt:lpstr>DESIGN AND CORROSION CONTROL TEMPERATURE</vt:lpstr>
      <vt:lpstr>DESIGN AND CORROSION CONTROL TEMPERATURE</vt:lpstr>
      <vt:lpstr>DESIGN AND CORROSION CONTROL TEMPERATURE</vt:lpstr>
      <vt:lpstr>DESIGN AND CORROSION CONTROL TEMPERATURE</vt:lpstr>
      <vt:lpstr>DESIGN AND CORROSION CONTROL TEMPERATURE</vt:lpstr>
      <vt:lpstr>DESIGN AND CORROSION CONTROL  USE OF PAINTS AND COATINGS</vt:lpstr>
      <vt:lpstr>DESIGN AND CORROSION CONTROL  USE OF PAINTS AND COATINGS</vt:lpstr>
      <vt:lpstr>DESIGN AND CORROSION CONTROL  USE OF PAINTS AND COATINGS</vt:lpstr>
      <vt:lpstr>DESIGN AND CORROSION CONTROL PAINTS AND COATINGS - Costing</vt:lpstr>
      <vt:lpstr>DESIGN AND CORROSION CONTROL  PAINTS AND COATINGS - Costing</vt:lpstr>
      <vt:lpstr>DESIGN AND CORROSION CONTROL  PAINTS AND COATINGS - Costing</vt:lpstr>
      <vt:lpstr>DESIGN AND CORROSION CONTROL  PAINTS AND COATINGS - Costing</vt:lpstr>
      <vt:lpstr>DESIGN AND CORROSION CONTROL  PAINTS AND COATINGS - Costing</vt:lpstr>
      <vt:lpstr>DESIGN AND CORROSION CONTROL  PAINTS AND COATINGS - Costing</vt:lpstr>
      <vt:lpstr>DESIGN AND CORROSION CONTROL  PAINTS AND COATINGS - Costing</vt:lpstr>
      <vt:lpstr>DESIGN AND CORROSION CONTROL</vt:lpstr>
      <vt:lpstr>DESIGN AND CORROSION CONTROL</vt:lpstr>
      <vt:lpstr>DESIGN AND CORROSION CONTROL</vt:lpstr>
      <vt:lpstr>DESIGN AND CORROSION CONTROL</vt:lpstr>
      <vt:lpstr>DESIGN AND CORROSION CONTROL</vt:lpstr>
      <vt:lpstr>DESIGN AND CORROSION CONTROL</vt:lpstr>
      <vt:lpstr>DESIGN AND CORROSION CONTROL</vt:lpstr>
      <vt:lpstr>DESIGN AND CORROSION CONTROL Do’s</vt:lpstr>
      <vt:lpstr>DESIGN AND CORROSION CONTROL Do’s</vt:lpstr>
      <vt:lpstr>DESIGN AND CORROSION CONTROL Do’s</vt:lpstr>
      <vt:lpstr>DESIGN AND CORROSION CONTROL Dont’s</vt:lpstr>
      <vt:lpstr>DESIGN AND CORROSION CONTROL Dont’s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AND CORROSION CONTROL</dc:title>
  <dc:creator>abc</dc:creator>
  <cp:lastModifiedBy>ANAM</cp:lastModifiedBy>
  <cp:revision>10</cp:revision>
  <dcterms:created xsi:type="dcterms:W3CDTF">2008-01-12T03:10:09Z</dcterms:created>
  <dcterms:modified xsi:type="dcterms:W3CDTF">2014-01-28T03:12:58Z</dcterms:modified>
</cp:coreProperties>
</file>